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57" r:id="rId3"/>
    <p:sldId id="259" r:id="rId4"/>
    <p:sldId id="271" r:id="rId5"/>
    <p:sldId id="260" r:id="rId6"/>
    <p:sldId id="264" r:id="rId7"/>
    <p:sldId id="278" r:id="rId8"/>
    <p:sldId id="268" r:id="rId9"/>
    <p:sldId id="274" r:id="rId10"/>
    <p:sldId id="276" r:id="rId11"/>
    <p:sldId id="279" r:id="rId12"/>
    <p:sldId id="281" r:id="rId13"/>
    <p:sldId id="275" r:id="rId14"/>
    <p:sldId id="280" r:id="rId15"/>
    <p:sldId id="282"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5"/>
          </a:xfrm>
          <a:prstGeom prst="rect">
            <a:avLst/>
          </a:prstGeom>
        </p:spPr>
        <p:txBody>
          <a:bodyPr vert="horz" lIns="93625" tIns="46813" rIns="93625" bIns="46813"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71055"/>
          </a:xfrm>
          <a:prstGeom prst="rect">
            <a:avLst/>
          </a:prstGeom>
        </p:spPr>
        <p:txBody>
          <a:bodyPr vert="horz" lIns="93625" tIns="46813" rIns="93625" bIns="46813" rtlCol="0"/>
          <a:lstStyle>
            <a:lvl1pPr algn="r">
              <a:defRPr sz="1200"/>
            </a:lvl1pPr>
          </a:lstStyle>
          <a:p>
            <a:fld id="{C836236D-15BB-44F6-BD4A-8472A6CE6D06}" type="datetimeFigureOut">
              <a:rPr lang="en-US" smtClean="0"/>
              <a:t>20-Mar-22</a:t>
            </a:fld>
            <a:endParaRPr lang="en-US"/>
          </a:p>
        </p:txBody>
      </p:sp>
      <p:sp>
        <p:nvSpPr>
          <p:cNvPr id="4" name="Footer Placeholder 3"/>
          <p:cNvSpPr>
            <a:spLocks noGrp="1"/>
          </p:cNvSpPr>
          <p:nvPr>
            <p:ph type="ftr" sz="quarter" idx="2"/>
          </p:nvPr>
        </p:nvSpPr>
        <p:spPr>
          <a:xfrm>
            <a:off x="0" y="8917423"/>
            <a:ext cx="3077740" cy="471054"/>
          </a:xfrm>
          <a:prstGeom prst="rect">
            <a:avLst/>
          </a:prstGeom>
        </p:spPr>
        <p:txBody>
          <a:bodyPr vert="horz" lIns="93625" tIns="46813" rIns="93625" bIns="46813"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71054"/>
          </a:xfrm>
          <a:prstGeom prst="rect">
            <a:avLst/>
          </a:prstGeom>
        </p:spPr>
        <p:txBody>
          <a:bodyPr vert="horz" lIns="93625" tIns="46813" rIns="93625" bIns="46813" rtlCol="0" anchor="b"/>
          <a:lstStyle>
            <a:lvl1pPr algn="r">
              <a:defRPr sz="1200"/>
            </a:lvl1pPr>
          </a:lstStyle>
          <a:p>
            <a:fld id="{8DA28061-B91C-4727-8836-D1E3F115C142}" type="slidenum">
              <a:rPr lang="en-US" smtClean="0"/>
              <a:t>‹#›</a:t>
            </a:fld>
            <a:endParaRPr lang="en-US"/>
          </a:p>
        </p:txBody>
      </p:sp>
    </p:spTree>
    <p:extLst>
      <p:ext uri="{BB962C8B-B14F-4D97-AF65-F5344CB8AC3E}">
        <p14:creationId xmlns:p14="http://schemas.microsoft.com/office/powerpoint/2010/main" val="3046835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5"/>
          </a:xfrm>
          <a:prstGeom prst="rect">
            <a:avLst/>
          </a:prstGeom>
        </p:spPr>
        <p:txBody>
          <a:bodyPr vert="horz" lIns="93625" tIns="46813" rIns="93625" bIns="46813" rtlCol="0"/>
          <a:lstStyle>
            <a:lvl1pPr algn="l">
              <a:defRPr sz="1200"/>
            </a:lvl1pPr>
          </a:lstStyle>
          <a:p>
            <a:endParaRPr lang="en-US"/>
          </a:p>
        </p:txBody>
      </p:sp>
      <p:sp>
        <p:nvSpPr>
          <p:cNvPr id="3" name="Date Placeholder 2"/>
          <p:cNvSpPr>
            <a:spLocks noGrp="1"/>
          </p:cNvSpPr>
          <p:nvPr>
            <p:ph type="dt" idx="1"/>
          </p:nvPr>
        </p:nvSpPr>
        <p:spPr>
          <a:xfrm>
            <a:off x="4023093" y="0"/>
            <a:ext cx="3077740" cy="471055"/>
          </a:xfrm>
          <a:prstGeom prst="rect">
            <a:avLst/>
          </a:prstGeom>
        </p:spPr>
        <p:txBody>
          <a:bodyPr vert="horz" lIns="93625" tIns="46813" rIns="93625" bIns="46813" rtlCol="0"/>
          <a:lstStyle>
            <a:lvl1pPr algn="r">
              <a:defRPr sz="1200"/>
            </a:lvl1pPr>
          </a:lstStyle>
          <a:p>
            <a:fld id="{19DBE669-8E25-401E-B2F6-9B6F426C1EBB}" type="datetimeFigureOut">
              <a:rPr lang="en-US" smtClean="0"/>
              <a:t>20-Mar-22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3625" tIns="46813" rIns="93625" bIns="46813" rtlCol="0" anchor="ctr"/>
          <a:lstStyle/>
          <a:p>
            <a:endParaRPr lang="en-US"/>
          </a:p>
        </p:txBody>
      </p:sp>
      <p:sp>
        <p:nvSpPr>
          <p:cNvPr id="5" name="Notes Placeholder 4"/>
          <p:cNvSpPr>
            <a:spLocks noGrp="1"/>
          </p:cNvSpPr>
          <p:nvPr>
            <p:ph type="body" sz="quarter" idx="3"/>
          </p:nvPr>
        </p:nvSpPr>
        <p:spPr>
          <a:xfrm>
            <a:off x="710248" y="4518205"/>
            <a:ext cx="5681980" cy="3696712"/>
          </a:xfrm>
          <a:prstGeom prst="rect">
            <a:avLst/>
          </a:prstGeom>
        </p:spPr>
        <p:txBody>
          <a:bodyPr vert="horz" lIns="93625" tIns="46813" rIns="93625" bIns="468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40" cy="471054"/>
          </a:xfrm>
          <a:prstGeom prst="rect">
            <a:avLst/>
          </a:prstGeom>
        </p:spPr>
        <p:txBody>
          <a:bodyPr vert="horz" lIns="93625" tIns="46813" rIns="93625" bIns="46813"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40" cy="471054"/>
          </a:xfrm>
          <a:prstGeom prst="rect">
            <a:avLst/>
          </a:prstGeom>
        </p:spPr>
        <p:txBody>
          <a:bodyPr vert="horz" lIns="93625" tIns="46813" rIns="93625" bIns="46813" rtlCol="0" anchor="b"/>
          <a:lstStyle>
            <a:lvl1pPr algn="r">
              <a:defRPr sz="1200"/>
            </a:lvl1pPr>
          </a:lstStyle>
          <a:p>
            <a:fld id="{347A6021-2C27-409D-9383-B379B89882D3}" type="slidenum">
              <a:rPr lang="en-US" smtClean="0"/>
              <a:t>‹#›</a:t>
            </a:fld>
            <a:endParaRPr lang="en-US"/>
          </a:p>
        </p:txBody>
      </p:sp>
    </p:spTree>
    <p:extLst>
      <p:ext uri="{BB962C8B-B14F-4D97-AF65-F5344CB8AC3E}">
        <p14:creationId xmlns:p14="http://schemas.microsoft.com/office/powerpoint/2010/main" val="25529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E26C42-FDE7-4859-A509-F0D55258A593}" type="slidenum">
              <a:rPr lang="en-US" smtClean="0"/>
              <a:pPr/>
              <a:t>2</a:t>
            </a:fld>
            <a:endParaRPr lang="en-US"/>
          </a:p>
        </p:txBody>
      </p:sp>
    </p:spTree>
    <p:extLst>
      <p:ext uri="{BB962C8B-B14F-4D97-AF65-F5344CB8AC3E}">
        <p14:creationId xmlns:p14="http://schemas.microsoft.com/office/powerpoint/2010/main" val="1168740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Slide Image Placeholder 1"/>
          <p:cNvSpPr>
            <a:spLocks noGrp="1" noRot="1" noChangeAspect="1" noTextEdit="1"/>
          </p:cNvSpPr>
          <p:nvPr>
            <p:ph type="sldImg"/>
          </p:nvPr>
        </p:nvSpPr>
        <p:spPr bwMode="auto">
          <a:noFill/>
          <a:ln>
            <a:solidFill>
              <a:srgbClr val="000000"/>
            </a:solidFill>
            <a:miter lim="800000"/>
            <a:headEnd/>
            <a:tailEnd/>
          </a:ln>
        </p:spPr>
      </p:sp>
      <p:sp>
        <p:nvSpPr>
          <p:cNvPr id="545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rial" pitchFamily="34" charset="0"/>
            </a:endParaRPr>
          </a:p>
        </p:txBody>
      </p:sp>
      <p:sp>
        <p:nvSpPr>
          <p:cNvPr id="359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5DD0C4-E4A6-46EE-976D-790F27AB2A47}"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65929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6254">
              <a:defRPr/>
            </a:pPr>
            <a:fld id="{94E26C42-FDE7-4859-A509-F0D55258A593}" type="slidenum">
              <a:rPr lang="en-US" sz="1800" kern="0">
                <a:solidFill>
                  <a:sysClr val="windowText" lastClr="000000"/>
                </a:solidFill>
              </a:rPr>
              <a:pPr defTabSz="936254">
                <a:defRPr/>
              </a:pPr>
              <a:t>7</a:t>
            </a:fld>
            <a:endParaRPr lang="en-US" sz="1800" kern="0">
              <a:solidFill>
                <a:sysClr val="windowText" lastClr="000000"/>
              </a:solidFill>
            </a:endParaRPr>
          </a:p>
        </p:txBody>
      </p:sp>
    </p:spTree>
    <p:extLst>
      <p:ext uri="{BB962C8B-B14F-4D97-AF65-F5344CB8AC3E}">
        <p14:creationId xmlns:p14="http://schemas.microsoft.com/office/powerpoint/2010/main" val="3321628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7F865AA-32E2-4FDA-8D9F-514FF964CA94}" type="slidenum">
              <a:rPr lang="en-US" smtClean="0"/>
              <a:pPr/>
              <a:t>8</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4775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5866EE-2695-498E-B232-A54EEA2ED2B4}" type="datetimeFigureOut">
              <a:rPr lang="en-US" smtClean="0"/>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359935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866EE-2695-498E-B232-A54EEA2ED2B4}" type="datetimeFigureOut">
              <a:rPr lang="en-US" smtClean="0"/>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334608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866EE-2695-498E-B232-A54EEA2ED2B4}" type="datetimeFigureOut">
              <a:rPr lang="en-US" smtClean="0"/>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2092345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95E09D-51AA-48F6-A0A5-BF5FFDED447E}" type="datetimeFigureOut">
              <a:rPr lang="en-US" smtClean="0"/>
              <a:pPr/>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153412394"/>
      </p:ext>
    </p:extLst>
  </p:cSld>
  <p:clrMapOvr>
    <a:masterClrMapping/>
  </p:clrMapOvr>
  <p:transition>
    <p:dissolve/>
    <p:sndAc>
      <p:stSnd>
        <p:snd r:embed="rId1" name="breez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5E09D-51AA-48F6-A0A5-BF5FFDED447E}" type="datetimeFigureOut">
              <a:rPr lang="en-US" smtClean="0"/>
              <a:pPr/>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2425712533"/>
      </p:ext>
    </p:extLst>
  </p:cSld>
  <p:clrMapOvr>
    <a:masterClrMapping/>
  </p:clrMapOvr>
  <p:transition>
    <p:dissolve/>
    <p:sndAc>
      <p:stSnd>
        <p:snd r:embed="rId1" name="breez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5E09D-51AA-48F6-A0A5-BF5FFDED447E}" type="datetimeFigureOut">
              <a:rPr lang="en-US" smtClean="0"/>
              <a:pPr/>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228587074"/>
      </p:ext>
    </p:extLst>
  </p:cSld>
  <p:clrMapOvr>
    <a:masterClrMapping/>
  </p:clrMapOvr>
  <p:transition>
    <p:dissolve/>
    <p:sndAc>
      <p:stSnd>
        <p:snd r:embed="rId1" name="breez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95E09D-51AA-48F6-A0A5-BF5FFDED447E}" type="datetimeFigureOut">
              <a:rPr lang="en-US" smtClean="0"/>
              <a:pPr/>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2052112103"/>
      </p:ext>
    </p:extLst>
  </p:cSld>
  <p:clrMapOvr>
    <a:masterClrMapping/>
  </p:clrMapOvr>
  <p:transition>
    <p:dissolve/>
    <p:sndAc>
      <p:stSnd>
        <p:snd r:embed="rId1" name="breez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95E09D-51AA-48F6-A0A5-BF5FFDED447E}" type="datetimeFigureOut">
              <a:rPr lang="en-US" smtClean="0"/>
              <a:pPr/>
              <a:t>20-Mar-22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1177531274"/>
      </p:ext>
    </p:extLst>
  </p:cSld>
  <p:clrMapOvr>
    <a:masterClrMapping/>
  </p:clrMapOvr>
  <p:transition>
    <p:dissolve/>
    <p:sndAc>
      <p:stSnd>
        <p:snd r:embed="rId1" name="breez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95E09D-51AA-48F6-A0A5-BF5FFDED447E}" type="datetimeFigureOut">
              <a:rPr lang="en-US" smtClean="0"/>
              <a:pPr/>
              <a:t>20-Mar-22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3894572072"/>
      </p:ext>
    </p:extLst>
  </p:cSld>
  <p:clrMapOvr>
    <a:masterClrMapping/>
  </p:clrMapOvr>
  <p:transition>
    <p:dissolve/>
    <p:sndAc>
      <p:stSnd>
        <p:snd r:embed="rId1" name="breez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5E09D-51AA-48F6-A0A5-BF5FFDED447E}" type="datetimeFigureOut">
              <a:rPr lang="en-US" smtClean="0"/>
              <a:pPr/>
              <a:t>20-Mar-22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658967584"/>
      </p:ext>
    </p:extLst>
  </p:cSld>
  <p:clrMapOvr>
    <a:masterClrMapping/>
  </p:clrMapOvr>
  <p:transition>
    <p:dissolve/>
    <p:sndAc>
      <p:stSnd>
        <p:snd r:embed="rId1" name="breez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5E09D-51AA-48F6-A0A5-BF5FFDED447E}" type="datetimeFigureOut">
              <a:rPr lang="en-US" smtClean="0"/>
              <a:pPr/>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2814118432"/>
      </p:ext>
    </p:extLst>
  </p:cSld>
  <p:clrMapOvr>
    <a:masterClrMapping/>
  </p:clrMapOvr>
  <p:transition>
    <p:dissolve/>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866EE-2695-498E-B232-A54EEA2ED2B4}" type="datetimeFigureOut">
              <a:rPr lang="en-US" smtClean="0"/>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1232539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5E09D-51AA-48F6-A0A5-BF5FFDED447E}" type="datetimeFigureOut">
              <a:rPr lang="en-US" smtClean="0"/>
              <a:pPr/>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109285719"/>
      </p:ext>
    </p:extLst>
  </p:cSld>
  <p:clrMapOvr>
    <a:masterClrMapping/>
  </p:clrMapOvr>
  <p:transition>
    <p:dissolve/>
    <p:sndAc>
      <p:stSnd>
        <p:snd r:embed="rId1" name="breez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5E09D-51AA-48F6-A0A5-BF5FFDED447E}" type="datetimeFigureOut">
              <a:rPr lang="en-US" smtClean="0"/>
              <a:pPr/>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1548144670"/>
      </p:ext>
    </p:extLst>
  </p:cSld>
  <p:clrMapOvr>
    <a:masterClrMapping/>
  </p:clrMapOvr>
  <p:transition>
    <p:dissolve/>
    <p:sndAc>
      <p:stSnd>
        <p:snd r:embed="rId1" name="breez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5E09D-51AA-48F6-A0A5-BF5FFDED447E}" type="datetimeFigureOut">
              <a:rPr lang="en-US" smtClean="0"/>
              <a:pPr/>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5FD6E-D70A-4E56-A094-C28BA1FE5BCA}" type="slidenum">
              <a:rPr lang="en-US" smtClean="0"/>
              <a:pPr/>
              <a:t>‹#›</a:t>
            </a:fld>
            <a:endParaRPr lang="en-US"/>
          </a:p>
        </p:txBody>
      </p:sp>
    </p:spTree>
    <p:extLst>
      <p:ext uri="{BB962C8B-B14F-4D97-AF65-F5344CB8AC3E}">
        <p14:creationId xmlns:p14="http://schemas.microsoft.com/office/powerpoint/2010/main" val="582097402"/>
      </p:ext>
    </p:extLst>
  </p:cSld>
  <p:clrMapOvr>
    <a:masterClrMapping/>
  </p:clrMapOvr>
  <p:transition>
    <p:dissolve/>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866EE-2695-498E-B232-A54EEA2ED2B4}" type="datetimeFigureOut">
              <a:rPr lang="en-US" smtClean="0"/>
              <a:t>20-Mar-22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129251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866EE-2695-498E-B232-A54EEA2ED2B4}" type="datetimeFigureOut">
              <a:rPr lang="en-US" smtClean="0"/>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344253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866EE-2695-498E-B232-A54EEA2ED2B4}" type="datetimeFigureOut">
              <a:rPr lang="en-US" smtClean="0"/>
              <a:t>20-Mar-22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3495281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866EE-2695-498E-B232-A54EEA2ED2B4}" type="datetimeFigureOut">
              <a:rPr lang="en-US" smtClean="0"/>
              <a:t>20-Mar-22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138101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66EE-2695-498E-B232-A54EEA2ED2B4}" type="datetimeFigureOut">
              <a:rPr lang="en-US" smtClean="0"/>
              <a:t>20-Mar-22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118430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5866EE-2695-498E-B232-A54EEA2ED2B4}" type="datetimeFigureOut">
              <a:rPr lang="en-US" smtClean="0"/>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104947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5866EE-2695-498E-B232-A54EEA2ED2B4}" type="datetimeFigureOut">
              <a:rPr lang="en-US" smtClean="0"/>
              <a:t>20-Mar-22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9B09F-D2E0-4738-A1E4-2219609FA5D3}" type="slidenum">
              <a:rPr lang="en-US" smtClean="0"/>
              <a:t>‹#›</a:t>
            </a:fld>
            <a:endParaRPr lang="en-US"/>
          </a:p>
        </p:txBody>
      </p:sp>
    </p:spTree>
    <p:extLst>
      <p:ext uri="{BB962C8B-B14F-4D97-AF65-F5344CB8AC3E}">
        <p14:creationId xmlns:p14="http://schemas.microsoft.com/office/powerpoint/2010/main" val="218813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66EE-2695-498E-B232-A54EEA2ED2B4}" type="datetimeFigureOut">
              <a:rPr lang="en-US" smtClean="0"/>
              <a:t>20-Mar-22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9B09F-D2E0-4738-A1E4-2219609FA5D3}" type="slidenum">
              <a:rPr lang="en-US" smtClean="0"/>
              <a:t>‹#›</a:t>
            </a:fld>
            <a:endParaRPr lang="en-US"/>
          </a:p>
        </p:txBody>
      </p:sp>
    </p:spTree>
    <p:extLst>
      <p:ext uri="{BB962C8B-B14F-4D97-AF65-F5344CB8AC3E}">
        <p14:creationId xmlns:p14="http://schemas.microsoft.com/office/powerpoint/2010/main" val="264249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5E09D-51AA-48F6-A0A5-BF5FFDED447E}" type="datetimeFigureOut">
              <a:rPr lang="en-US" smtClean="0"/>
              <a:pPr/>
              <a:t>20-Mar-22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5FD6E-D70A-4E56-A094-C28BA1FE5BCA}" type="slidenum">
              <a:rPr lang="en-US" smtClean="0"/>
              <a:pPr/>
              <a:t>‹#›</a:t>
            </a:fld>
            <a:endParaRPr lang="en-US"/>
          </a:p>
        </p:txBody>
      </p:sp>
    </p:spTree>
    <p:extLst>
      <p:ext uri="{BB962C8B-B14F-4D97-AF65-F5344CB8AC3E}">
        <p14:creationId xmlns:p14="http://schemas.microsoft.com/office/powerpoint/2010/main" val="4162871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sndAc>
      <p:stSnd>
        <p:snd r:embed="rId13" name="breeze.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image" Target="../media/image2.emf"/><Relationship Id="rId5" Type="http://schemas.openxmlformats.org/officeDocument/2006/relationships/image" Target="../media/image1.jpeg"/><Relationship Id="rId4" Type="http://schemas.openxmlformats.org/officeDocument/2006/relationships/hyperlink" Target="http://xfaststyle.deviantart.com/art/AirPlane-19828078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5.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audio" Target="../media/audio1.wav"/><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emf"/><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2.emf"/><Relationship Id="rId5" Type="http://schemas.openxmlformats.org/officeDocument/2006/relationships/image" Target="../media/image1.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5616" y="342076"/>
            <a:ext cx="9572140" cy="1102222"/>
          </a:xfrm>
        </p:spPr>
        <p:txBody>
          <a:bodyPr/>
          <a:lstStyle/>
          <a:p>
            <a:r>
              <a:rPr lang="en-US" dirty="0"/>
              <a:t>  </a:t>
            </a:r>
          </a:p>
        </p:txBody>
      </p:sp>
      <p:sp>
        <p:nvSpPr>
          <p:cNvPr id="3" name="Subtitle 2"/>
          <p:cNvSpPr>
            <a:spLocks noGrp="1"/>
          </p:cNvSpPr>
          <p:nvPr>
            <p:ph type="subTitle" idx="1"/>
          </p:nvPr>
        </p:nvSpPr>
        <p:spPr>
          <a:xfrm>
            <a:off x="1524000" y="2579427"/>
            <a:ext cx="9144000" cy="2678373"/>
          </a:xfrm>
        </p:spPr>
        <p:txBody>
          <a:bodyPr/>
          <a:lstStyle/>
          <a:p>
            <a:r>
              <a:rPr lang="en-US" dirty="0"/>
              <a:t>    </a:t>
            </a:r>
          </a:p>
        </p:txBody>
      </p:sp>
      <p:sp>
        <p:nvSpPr>
          <p:cNvPr id="5" name="WordArt 20"/>
          <p:cNvSpPr txBox="1">
            <a:spLocks noChangeArrowheads="1" noChangeShapeType="1" noTextEdit="1"/>
          </p:cNvSpPr>
          <p:nvPr/>
        </p:nvSpPr>
        <p:spPr bwMode="auto">
          <a:xfrm>
            <a:off x="656253" y="283666"/>
            <a:ext cx="8021216" cy="1214607"/>
          </a:xfrm>
          <a:prstGeom prst="rect">
            <a:avLst/>
          </a:prstGeom>
        </p:spPr>
        <p:txBody>
          <a:bodyPr vert="horz" wrap="none" lIns="91440" tIns="45720" rIns="91440" bIns="45720" numCol="1" rtlCol="0" fromWordArt="1" anchor="b">
            <a:prstTxWarp prst="textDeflate">
              <a:avLst>
                <a:gd name="adj" fmla="val 18750"/>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rtl="1"/>
            <a:r>
              <a:rPr lang="ar-AE" sz="3600" kern="10" spc="720" dirty="0">
                <a:ln w="6350">
                  <a:solidFill>
                    <a:srgbClr val="800000"/>
                  </a:solidFill>
                  <a:round/>
                  <a:headEnd/>
                  <a:tailEnd/>
                </a:ln>
                <a:gradFill rotWithShape="0">
                  <a:gsLst>
                    <a:gs pos="0">
                      <a:srgbClr val="E6DCAC">
                        <a:alpha val="49001"/>
                      </a:srgbClr>
                    </a:gs>
                    <a:gs pos="12000">
                      <a:srgbClr val="E6D78A">
                        <a:alpha val="55120"/>
                      </a:srgbClr>
                    </a:gs>
                    <a:gs pos="30000">
                      <a:srgbClr val="C7AC4C">
                        <a:alpha val="64300"/>
                      </a:srgbClr>
                    </a:gs>
                    <a:gs pos="45000">
                      <a:srgbClr val="E6D78A">
                        <a:alpha val="71950"/>
                      </a:srgbClr>
                    </a:gs>
                    <a:gs pos="77000">
                      <a:srgbClr val="C7AC4C">
                        <a:alpha val="88270"/>
                      </a:srgbClr>
                    </a:gs>
                    <a:gs pos="100000">
                      <a:srgbClr val="E6DCAC"/>
                    </a:gs>
                  </a:gsLst>
                  <a:lin ang="2700000" scaled="1"/>
                </a:gradFill>
                <a:effectLst>
                  <a:outerShdw dist="45791" dir="3378596" algn="ctr" rotWithShape="0">
                    <a:srgbClr val="4D4D4D">
                      <a:alpha val="80000"/>
                    </a:srgbClr>
                  </a:outerShdw>
                </a:effectLst>
                <a:latin typeface="Arial Black"/>
              </a:rPr>
              <a:t>السلام عليكم ورحمة الله وبركاته</a:t>
            </a:r>
            <a:endParaRPr lang="en-US" sz="3600" kern="10" spc="720" dirty="0">
              <a:ln w="6350">
                <a:solidFill>
                  <a:srgbClr val="800000"/>
                </a:solidFill>
                <a:round/>
                <a:headEnd/>
                <a:tailEnd/>
              </a:ln>
              <a:gradFill rotWithShape="0">
                <a:gsLst>
                  <a:gs pos="0">
                    <a:srgbClr val="E6DCAC">
                      <a:alpha val="49001"/>
                    </a:srgbClr>
                  </a:gs>
                  <a:gs pos="12000">
                    <a:srgbClr val="E6D78A">
                      <a:alpha val="55120"/>
                    </a:srgbClr>
                  </a:gs>
                  <a:gs pos="30000">
                    <a:srgbClr val="C7AC4C">
                      <a:alpha val="64300"/>
                    </a:srgbClr>
                  </a:gs>
                  <a:gs pos="45000">
                    <a:srgbClr val="E6D78A">
                      <a:alpha val="71950"/>
                    </a:srgbClr>
                  </a:gs>
                  <a:gs pos="77000">
                    <a:srgbClr val="C7AC4C">
                      <a:alpha val="88270"/>
                    </a:srgbClr>
                  </a:gs>
                  <a:gs pos="100000">
                    <a:srgbClr val="E6DCAC"/>
                  </a:gs>
                </a:gsLst>
                <a:lin ang="2700000" scaled="1"/>
              </a:gradFill>
              <a:effectLst>
                <a:outerShdw dist="45791" dir="3378596" algn="ctr" rotWithShape="0">
                  <a:srgbClr val="4D4D4D">
                    <a:alpha val="80000"/>
                  </a:srgbClr>
                </a:outerShdw>
              </a:effectLst>
              <a:latin typeface="Arial Black"/>
            </a:endParaRPr>
          </a:p>
        </p:txBody>
      </p:sp>
      <p:sp>
        <p:nvSpPr>
          <p:cNvPr id="6" name="TextBox 5"/>
          <p:cNvSpPr txBox="1"/>
          <p:nvPr/>
        </p:nvSpPr>
        <p:spPr>
          <a:xfrm>
            <a:off x="2028269" y="1620798"/>
            <a:ext cx="703087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just"/>
            <a:r>
              <a:rPr lang="en-US" sz="2000" dirty="0"/>
              <a:t>ASAALAMUALAIKUM, WA RAHMATOULAHI WABARAKATUHOU</a:t>
            </a:r>
          </a:p>
        </p:txBody>
      </p:sp>
      <p:sp>
        <p:nvSpPr>
          <p:cNvPr id="7" name="TextBox 6"/>
          <p:cNvSpPr txBox="1"/>
          <p:nvPr/>
        </p:nvSpPr>
        <p:spPr>
          <a:xfrm>
            <a:off x="812800" y="5585486"/>
            <a:ext cx="10566400" cy="461665"/>
          </a:xfrm>
          <a:prstGeom prst="rect">
            <a:avLst/>
          </a:prstGeom>
          <a:solidFill>
            <a:schemeClr val="bg2"/>
          </a:solidFill>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a:solidFill>
                  <a:schemeClr val="tx1"/>
                </a:solidFill>
              </a:rPr>
              <a:t>PRESENTATION ON MEDICAL TAKAFUL BY THE MD/CEO – MOMODOU MUSA JOOF</a:t>
            </a:r>
          </a:p>
        </p:txBody>
      </p:sp>
      <p:pic>
        <p:nvPicPr>
          <p:cNvPr id="9" name="Picture 8">
            <a:extLst>
              <a:ext uri="{FF2B5EF4-FFF2-40B4-BE49-F238E27FC236}">
                <a16:creationId xmlns:a16="http://schemas.microsoft.com/office/drawing/2014/main" id="{0A2188FC-78B8-4348-B20B-5AC35678C76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27874" y="2247294"/>
            <a:ext cx="7599680" cy="2158269"/>
          </a:xfrm>
          <a:prstGeom prst="rect">
            <a:avLst/>
          </a:prstGeom>
        </p:spPr>
      </p:pic>
      <p:pic>
        <p:nvPicPr>
          <p:cNvPr id="11" name="Picture 10">
            <a:extLst>
              <a:ext uri="{FF2B5EF4-FFF2-40B4-BE49-F238E27FC236}">
                <a16:creationId xmlns:a16="http://schemas.microsoft.com/office/drawing/2014/main" id="{F16A9880-DCBC-4DF7-A905-931B8DC22D19}"/>
              </a:ext>
            </a:extLst>
          </p:cNvPr>
          <p:cNvPicPr>
            <a:picLocks noChangeAspect="1"/>
          </p:cNvPicPr>
          <p:nvPr/>
        </p:nvPicPr>
        <p:blipFill>
          <a:blip r:embed="rId3"/>
          <a:stretch>
            <a:fillRect/>
          </a:stretch>
        </p:blipFill>
        <p:spPr>
          <a:xfrm>
            <a:off x="7827554" y="2861911"/>
            <a:ext cx="4316730" cy="1134177"/>
          </a:xfrm>
          <a:prstGeom prst="rect">
            <a:avLst/>
          </a:prstGeom>
        </p:spPr>
      </p:pic>
    </p:spTree>
    <p:extLst>
      <p:ext uri="{BB962C8B-B14F-4D97-AF65-F5344CB8AC3E}">
        <p14:creationId xmlns:p14="http://schemas.microsoft.com/office/powerpoint/2010/main" val="1035549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F361-9528-4B6F-818D-38308B07A665}"/>
              </a:ext>
            </a:extLst>
          </p:cNvPr>
          <p:cNvSpPr>
            <a:spLocks noGrp="1"/>
          </p:cNvSpPr>
          <p:nvPr>
            <p:ph type="title"/>
          </p:nvPr>
        </p:nvSpPr>
        <p:spPr>
          <a:xfrm>
            <a:off x="4927600" y="198754"/>
            <a:ext cx="4693920" cy="802323"/>
          </a:xfrm>
          <a:solidFill>
            <a:schemeClr val="bg2"/>
          </a:solidFill>
        </p:spPr>
        <p:txBody>
          <a:bodyPr>
            <a:normAutofit/>
          </a:bodyPr>
          <a:lstStyle/>
          <a:p>
            <a:r>
              <a:rPr lang="en-US" dirty="0">
                <a:solidFill>
                  <a:schemeClr val="accent3"/>
                </a:solidFill>
              </a:rPr>
              <a:t>Evacuation </a:t>
            </a:r>
          </a:p>
        </p:txBody>
      </p:sp>
      <p:sp>
        <p:nvSpPr>
          <p:cNvPr id="3" name="Content Placeholder 2">
            <a:extLst>
              <a:ext uri="{FF2B5EF4-FFF2-40B4-BE49-F238E27FC236}">
                <a16:creationId xmlns:a16="http://schemas.microsoft.com/office/drawing/2014/main" id="{F4B987BA-5290-4B71-B8BA-CB7C994A77E5}"/>
              </a:ext>
            </a:extLst>
          </p:cNvPr>
          <p:cNvSpPr>
            <a:spLocks noGrp="1"/>
          </p:cNvSpPr>
          <p:nvPr>
            <p:ph idx="1"/>
          </p:nvPr>
        </p:nvSpPr>
        <p:spPr>
          <a:xfrm>
            <a:off x="528320" y="1076961"/>
            <a:ext cx="11145520" cy="4927599"/>
          </a:xfrm>
        </p:spPr>
        <p:txBody>
          <a:bodyPr>
            <a:normAutofit lnSpcReduction="10000"/>
          </a:bodyPr>
          <a:lstStyle/>
          <a:p>
            <a:pPr marL="457200" marR="0" lvl="1" indent="0" algn="just">
              <a:spcBef>
                <a:spcPts val="0"/>
              </a:spcBef>
              <a:spcAft>
                <a:spcPts val="0"/>
              </a:spcAft>
              <a:buSzPts val="1200"/>
              <a:buNone/>
              <a:tabLst>
                <a:tab pos="0" algn="l"/>
              </a:tabLst>
            </a:pPr>
            <a:r>
              <a:rPr lang="en-US" sz="3200" dirty="0">
                <a:effectLst/>
                <a:latin typeface="Times New Roman" panose="02020603050405020304" pitchFamily="18" charset="0"/>
                <a:ea typeface="Times New Roman" panose="02020603050405020304" pitchFamily="18" charset="0"/>
              </a:rPr>
              <a:t>The purpose of evacuation cover:</a:t>
            </a:r>
          </a:p>
          <a:p>
            <a:pPr marL="457200" marR="0" lvl="1" indent="0" algn="just">
              <a:spcBef>
                <a:spcPts val="0"/>
              </a:spcBef>
              <a:spcAft>
                <a:spcPts val="0"/>
              </a:spcAft>
              <a:buSzPts val="1200"/>
              <a:buNone/>
              <a:tabLst>
                <a:tab pos="0" algn="l"/>
              </a:tabLst>
            </a:pPr>
            <a:r>
              <a:rPr lang="en-US" sz="3200" dirty="0">
                <a:effectLst/>
                <a:latin typeface="Times New Roman" panose="02020603050405020304" pitchFamily="18" charset="0"/>
                <a:ea typeface="Times New Roman" panose="02020603050405020304" pitchFamily="18" charset="0"/>
              </a:rPr>
              <a:t>To meet the reasonable cost of the patient’s removal and journey to the nearest country that facilities are available to treat a medical condition when all such cost are incurred necessarily and exclusively for facilitating in-patient treatment  by specialists which, on medical grounds, cannot locally be provided.  In such circumstances evacuation benefit will also be payable for the reasonable cost of travel of the Patient and any eligible dependent on the member’s registration who, of medical necessity has to accompany the patient.</a:t>
            </a:r>
            <a:endParaRPr lang="en-US" sz="20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673C22AC-598C-4CDE-ABF9-C31DD115BA8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741920" y="5220906"/>
            <a:ext cx="3759200" cy="1413257"/>
          </a:xfrm>
          <a:prstGeom prst="rect">
            <a:avLst/>
          </a:prstGeom>
        </p:spPr>
      </p:pic>
      <p:pic>
        <p:nvPicPr>
          <p:cNvPr id="6" name="Picture 5">
            <a:extLst>
              <a:ext uri="{FF2B5EF4-FFF2-40B4-BE49-F238E27FC236}">
                <a16:creationId xmlns:a16="http://schemas.microsoft.com/office/drawing/2014/main" id="{ADC420DD-FE19-4923-9F1C-AD417EB171F5}"/>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68504" y="188276"/>
            <a:ext cx="3988527" cy="802324"/>
          </a:xfrm>
          <a:prstGeom prst="rect">
            <a:avLst/>
          </a:prstGeom>
        </p:spPr>
      </p:pic>
      <p:pic>
        <p:nvPicPr>
          <p:cNvPr id="8" name="Picture 7">
            <a:extLst>
              <a:ext uri="{FF2B5EF4-FFF2-40B4-BE49-F238E27FC236}">
                <a16:creationId xmlns:a16="http://schemas.microsoft.com/office/drawing/2014/main" id="{5D6C2DD6-78D1-40DF-B398-7500DFE6EC3F}"/>
              </a:ext>
            </a:extLst>
          </p:cNvPr>
          <p:cNvPicPr>
            <a:picLocks noChangeAspect="1"/>
          </p:cNvPicPr>
          <p:nvPr/>
        </p:nvPicPr>
        <p:blipFill>
          <a:blip r:embed="rId6"/>
          <a:stretch>
            <a:fillRect/>
          </a:stretch>
        </p:blipFill>
        <p:spPr>
          <a:xfrm>
            <a:off x="8721634" y="188276"/>
            <a:ext cx="3470366" cy="802323"/>
          </a:xfrm>
          <a:prstGeom prst="rect">
            <a:avLst/>
          </a:prstGeom>
        </p:spPr>
      </p:pic>
    </p:spTree>
    <p:extLst>
      <p:ext uri="{BB962C8B-B14F-4D97-AF65-F5344CB8AC3E}">
        <p14:creationId xmlns:p14="http://schemas.microsoft.com/office/powerpoint/2010/main" val="3038640860"/>
      </p:ext>
    </p:extLst>
  </p:cSld>
  <p:clrMapOvr>
    <a:masterClrMapping/>
  </p:clrMapOvr>
  <p:transition>
    <p:dissolve/>
    <p:sndAc>
      <p:stSnd>
        <p:snd r:embed="rId2" name="breez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F515-19E4-4E98-B054-30C6783853C2}"/>
              </a:ext>
            </a:extLst>
          </p:cNvPr>
          <p:cNvSpPr>
            <a:spLocks noGrp="1"/>
          </p:cNvSpPr>
          <p:nvPr>
            <p:ph type="title"/>
          </p:nvPr>
        </p:nvSpPr>
        <p:spPr>
          <a:xfrm>
            <a:off x="609600" y="274638"/>
            <a:ext cx="10972800" cy="832802"/>
          </a:xfrm>
          <a:solidFill>
            <a:schemeClr val="bg1">
              <a:lumMod val="95000"/>
            </a:schemeClr>
          </a:solidFill>
        </p:spPr>
        <p:txBody>
          <a:bodyPr/>
          <a:lstStyle/>
          <a:p>
            <a:r>
              <a:rPr lang="en-US" dirty="0"/>
              <a:t>Evacuation	</a:t>
            </a:r>
          </a:p>
        </p:txBody>
      </p:sp>
      <p:sp>
        <p:nvSpPr>
          <p:cNvPr id="3" name="Content Placeholder 2">
            <a:extLst>
              <a:ext uri="{FF2B5EF4-FFF2-40B4-BE49-F238E27FC236}">
                <a16:creationId xmlns:a16="http://schemas.microsoft.com/office/drawing/2014/main" id="{E4AFDACF-E08D-4AC5-9A38-05F5EF987236}"/>
              </a:ext>
            </a:extLst>
          </p:cNvPr>
          <p:cNvSpPr>
            <a:spLocks noGrp="1"/>
          </p:cNvSpPr>
          <p:nvPr>
            <p:ph idx="1"/>
          </p:nvPr>
        </p:nvSpPr>
        <p:spPr/>
        <p:txBody>
          <a:bodyPr/>
          <a:lstStyle/>
          <a:p>
            <a:pPr marL="0" indent="0">
              <a:buNone/>
            </a:pPr>
            <a:r>
              <a:rPr lang="en-US" dirty="0"/>
              <a:t>We thank God for the significant development in the health sector over the period of about 30 years.</a:t>
            </a:r>
          </a:p>
          <a:p>
            <a:pPr marL="0" indent="0">
              <a:buNone/>
            </a:pPr>
            <a:r>
              <a:rPr lang="en-US" dirty="0"/>
              <a:t>About the 90’s the country lacked expertise to handle acute health challenges in the areas of:</a:t>
            </a:r>
          </a:p>
          <a:p>
            <a:pPr>
              <a:buFont typeface="Wingdings" panose="05000000000000000000" pitchFamily="2" charset="2"/>
              <a:buChar char="§"/>
            </a:pPr>
            <a:r>
              <a:rPr lang="en-US" dirty="0" err="1"/>
              <a:t>Cardiach</a:t>
            </a:r>
            <a:r>
              <a:rPr lang="en-US" dirty="0"/>
              <a:t> 	-	Heart Diseases		</a:t>
            </a:r>
          </a:p>
          <a:p>
            <a:pPr>
              <a:buFont typeface="Wingdings" panose="05000000000000000000" pitchFamily="2" charset="2"/>
              <a:buChar char="§"/>
            </a:pPr>
            <a:r>
              <a:rPr lang="en-US" dirty="0"/>
              <a:t>Dermatology	-	Skin troubles		</a:t>
            </a:r>
          </a:p>
          <a:p>
            <a:pPr>
              <a:buFont typeface="Wingdings" panose="05000000000000000000" pitchFamily="2" charset="2"/>
              <a:buChar char="§"/>
            </a:pPr>
            <a:r>
              <a:rPr lang="en-US" dirty="0"/>
              <a:t>ENT		- 	Ear, Eyes and Throat</a:t>
            </a:r>
          </a:p>
          <a:p>
            <a:pPr marL="0" indent="0">
              <a:buNone/>
            </a:pPr>
            <a:endParaRPr lang="en-US" dirty="0"/>
          </a:p>
        </p:txBody>
      </p:sp>
      <p:pic>
        <p:nvPicPr>
          <p:cNvPr id="4" name="Picture 3">
            <a:extLst>
              <a:ext uri="{FF2B5EF4-FFF2-40B4-BE49-F238E27FC236}">
                <a16:creationId xmlns:a16="http://schemas.microsoft.com/office/drawing/2014/main" id="{9B5F8BA2-7275-459F-A74B-B5E87C9FA8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25720" y="206680"/>
            <a:ext cx="2573800" cy="1050312"/>
          </a:xfrm>
          <a:prstGeom prst="rect">
            <a:avLst/>
          </a:prstGeom>
          <a:noFill/>
          <a:ln>
            <a:noFill/>
          </a:ln>
        </p:spPr>
      </p:pic>
      <p:pic>
        <p:nvPicPr>
          <p:cNvPr id="5" name="Picture 4">
            <a:extLst>
              <a:ext uri="{FF2B5EF4-FFF2-40B4-BE49-F238E27FC236}">
                <a16:creationId xmlns:a16="http://schemas.microsoft.com/office/drawing/2014/main" id="{A384BC09-B7C8-4DF9-8214-9E816A2B6DF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09600" y="292419"/>
            <a:ext cx="3361303" cy="1061402"/>
          </a:xfrm>
          <a:prstGeom prst="rect">
            <a:avLst/>
          </a:prstGeom>
          <a:solidFill>
            <a:schemeClr val="bg1"/>
          </a:solidFill>
        </p:spPr>
      </p:pic>
    </p:spTree>
    <p:extLst>
      <p:ext uri="{BB962C8B-B14F-4D97-AF65-F5344CB8AC3E}">
        <p14:creationId xmlns:p14="http://schemas.microsoft.com/office/powerpoint/2010/main" val="2844716698"/>
      </p:ext>
    </p:extLst>
  </p:cSld>
  <p:clrMapOvr>
    <a:masterClrMapping/>
  </p:clrMapOvr>
  <p:transition>
    <p:dissolve/>
    <p:sndAc>
      <p:stSnd>
        <p:snd r:embed="rId2" name="breez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solidFill>
                  <a:srgbClr val="FFC000"/>
                </a:solidFill>
              </a:rPr>
              <a:t>Insurers</a:t>
            </a:r>
            <a:r>
              <a:rPr lang="en-US" dirty="0"/>
              <a:t> rates cutting – medical insurers underwriters must remain prudent and avoid unhealthy competition.</a:t>
            </a:r>
          </a:p>
          <a:p>
            <a:r>
              <a:rPr lang="en-US" dirty="0">
                <a:solidFill>
                  <a:srgbClr val="00B050"/>
                </a:solidFill>
              </a:rPr>
              <a:t>Medical Service providers </a:t>
            </a:r>
            <a:r>
              <a:rPr lang="en-US" dirty="0"/>
              <a:t>(Participating Hospitals and Clinics)must remain very professional and transparent especially with their charges and service provision</a:t>
            </a:r>
          </a:p>
          <a:p>
            <a:r>
              <a:rPr lang="en-US" dirty="0">
                <a:solidFill>
                  <a:srgbClr val="FF0000"/>
                </a:solidFill>
              </a:rPr>
              <a:t>Participants</a:t>
            </a:r>
            <a:r>
              <a:rPr lang="en-US" dirty="0"/>
              <a:t> – must desist from defrauding the scheme.</a:t>
            </a:r>
          </a:p>
          <a:p>
            <a:r>
              <a:rPr lang="en-US" dirty="0"/>
              <a:t>Fraud – Insurance Fraud is a serious Crime (Discus)</a:t>
            </a:r>
          </a:p>
          <a:p>
            <a:r>
              <a:rPr lang="en-US" dirty="0"/>
              <a:t>Medical Insurance Schemes must adopted and appreciated as Necessity especially in this challenging </a:t>
            </a:r>
            <a:r>
              <a:rPr lang="en-US"/>
              <a:t>times for continued </a:t>
            </a:r>
            <a:r>
              <a:rPr lang="en-US" dirty="0"/>
              <a:t>good health.</a:t>
            </a:r>
            <a:br>
              <a:rPr lang="en-US" dirty="0"/>
            </a:br>
            <a:endParaRPr lang="en-US" dirty="0"/>
          </a:p>
          <a:p>
            <a:pPr marL="0" indent="0">
              <a:buNone/>
            </a:pPr>
            <a:endParaRPr lang="en-US" dirty="0"/>
          </a:p>
        </p:txBody>
      </p:sp>
      <p:sp>
        <p:nvSpPr>
          <p:cNvPr id="4" name="AutoShape 2"/>
          <p:cNvSpPr>
            <a:spLocks noGrp="1" noChangeArrowheads="1"/>
          </p:cNvSpPr>
          <p:nvPr>
            <p:ph type="title"/>
          </p:nvPr>
        </p:nvSpPr>
        <p:spPr>
          <a:xfrm>
            <a:off x="3444240" y="274638"/>
            <a:ext cx="5008880" cy="1143000"/>
          </a:xfrm>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en-US" sz="2400" dirty="0">
                <a:solidFill>
                  <a:srgbClr val="FF0000"/>
                </a:solidFill>
              </a:rPr>
              <a:t>CHALLENGES OF TAKAFUL MEDICAL</a:t>
            </a:r>
          </a:p>
        </p:txBody>
      </p:sp>
      <p:pic>
        <p:nvPicPr>
          <p:cNvPr id="7" name="Picture 6">
            <a:extLst>
              <a:ext uri="{FF2B5EF4-FFF2-40B4-BE49-F238E27FC236}">
                <a16:creationId xmlns:a16="http://schemas.microsoft.com/office/drawing/2014/main" id="{6C1970DA-33D4-4E5B-91F1-090AA73E22D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1817" y="274638"/>
            <a:ext cx="3361303" cy="1061402"/>
          </a:xfrm>
          <a:prstGeom prst="rect">
            <a:avLst/>
          </a:prstGeom>
        </p:spPr>
      </p:pic>
      <p:pic>
        <p:nvPicPr>
          <p:cNvPr id="6" name="Picture 5">
            <a:extLst>
              <a:ext uri="{FF2B5EF4-FFF2-40B4-BE49-F238E27FC236}">
                <a16:creationId xmlns:a16="http://schemas.microsoft.com/office/drawing/2014/main" id="{D9FF5993-6BD5-49BC-BDBB-3CD823BD0557}"/>
              </a:ext>
            </a:extLst>
          </p:cNvPr>
          <p:cNvPicPr>
            <a:picLocks noChangeAspect="1"/>
          </p:cNvPicPr>
          <p:nvPr/>
        </p:nvPicPr>
        <p:blipFill>
          <a:blip r:embed="rId4"/>
          <a:stretch>
            <a:fillRect/>
          </a:stretch>
        </p:blipFill>
        <p:spPr>
          <a:xfrm>
            <a:off x="8453120" y="333943"/>
            <a:ext cx="3738880" cy="1134177"/>
          </a:xfrm>
          <a:prstGeom prst="rect">
            <a:avLst/>
          </a:prstGeom>
        </p:spPr>
      </p:pic>
    </p:spTree>
    <p:extLst>
      <p:ext uri="{BB962C8B-B14F-4D97-AF65-F5344CB8AC3E}">
        <p14:creationId xmlns:p14="http://schemas.microsoft.com/office/powerpoint/2010/main" val="4057713295"/>
      </p:ext>
    </p:extLst>
  </p:cSld>
  <p:clrMapOvr>
    <a:masterClrMapping/>
  </p:clrMapOvr>
  <p:transition>
    <p:dissolve/>
    <p:sndAc>
      <p:stSnd>
        <p:snd r:embed="rId2" name="breez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FDB4-ECCE-463B-9CD8-14A9E31DFC41}"/>
              </a:ext>
            </a:extLst>
          </p:cNvPr>
          <p:cNvSpPr>
            <a:spLocks noGrp="1"/>
          </p:cNvSpPr>
          <p:nvPr>
            <p:ph type="title"/>
          </p:nvPr>
        </p:nvSpPr>
        <p:spPr>
          <a:xfrm>
            <a:off x="4429760" y="335280"/>
            <a:ext cx="3738880" cy="968056"/>
          </a:xfrm>
          <a:solidFill>
            <a:schemeClr val="bg2"/>
          </a:solidFill>
        </p:spPr>
        <p:txBody>
          <a:bodyPr>
            <a:normAutofit/>
          </a:bodyPr>
          <a:lstStyle/>
          <a:p>
            <a:r>
              <a:rPr lang="en-US" dirty="0">
                <a:solidFill>
                  <a:srgbClr val="FF0000"/>
                </a:solidFill>
              </a:rPr>
              <a:t>CONCLUSSION</a:t>
            </a:r>
            <a:r>
              <a:rPr lang="en-US" dirty="0"/>
              <a:t>    </a:t>
            </a:r>
          </a:p>
        </p:txBody>
      </p:sp>
      <p:sp>
        <p:nvSpPr>
          <p:cNvPr id="3" name="Content Placeholder 2">
            <a:extLst>
              <a:ext uri="{FF2B5EF4-FFF2-40B4-BE49-F238E27FC236}">
                <a16:creationId xmlns:a16="http://schemas.microsoft.com/office/drawing/2014/main" id="{251F8039-8EDF-4D4F-9739-1F3CA9B29604}"/>
              </a:ext>
            </a:extLst>
          </p:cNvPr>
          <p:cNvSpPr>
            <a:spLocks noGrp="1"/>
          </p:cNvSpPr>
          <p:nvPr>
            <p:ph idx="1"/>
          </p:nvPr>
        </p:nvSpPr>
        <p:spPr/>
        <p:txBody>
          <a:bodyPr>
            <a:normAutofit fontScale="92500" lnSpcReduction="20000"/>
          </a:bodyPr>
          <a:lstStyle/>
          <a:p>
            <a:r>
              <a:rPr lang="en-US" dirty="0"/>
              <a:t>CEO  – MOHD ZUBAIR</a:t>
            </a:r>
          </a:p>
          <a:p>
            <a:r>
              <a:rPr lang="en-US" dirty="0"/>
              <a:t>SISTER  SHAGGUFFTA</a:t>
            </a:r>
          </a:p>
          <a:p>
            <a:r>
              <a:rPr lang="en-US" dirty="0"/>
              <a:t>Staff of ALHUDA PRESENT</a:t>
            </a:r>
          </a:p>
          <a:p>
            <a:r>
              <a:rPr lang="en-US" dirty="0"/>
              <a:t>ALL MEMBERS OF THE CONFERENCE ORGANIZING COMMITTEE</a:t>
            </a:r>
          </a:p>
          <a:p>
            <a:pPr marL="0" indent="0">
              <a:buNone/>
            </a:pPr>
            <a:r>
              <a:rPr lang="en-US" dirty="0"/>
              <a:t>Allow me to Join  WEST AFRICA TAKAFUL Ltd to thank you very much for giving us this privilege to presenting our Medical and Hospitalization to this augurs gathering. We also thank you for </a:t>
            </a:r>
            <a:r>
              <a:rPr lang="en-US" dirty="0" err="1"/>
              <a:t>for</a:t>
            </a:r>
            <a:r>
              <a:rPr lang="en-US" dirty="0"/>
              <a:t> your continued </a:t>
            </a:r>
            <a:r>
              <a:rPr lang="en-US" dirty="0" err="1"/>
              <a:t>hardwork</a:t>
            </a:r>
            <a:r>
              <a:rPr lang="en-US" dirty="0"/>
              <a:t> in the spreading and development of Islamic Finance globally. God bless ALHUDA! GOD BLESS </a:t>
            </a:r>
            <a:r>
              <a:rPr lang="en-US" dirty="0">
                <a:solidFill>
                  <a:srgbClr val="00B050"/>
                </a:solidFill>
              </a:rPr>
              <a:t>WEST AFRICA TAKAFUL LTD. </a:t>
            </a:r>
          </a:p>
        </p:txBody>
      </p:sp>
      <p:pic>
        <p:nvPicPr>
          <p:cNvPr id="7" name="Picture 6">
            <a:extLst>
              <a:ext uri="{FF2B5EF4-FFF2-40B4-BE49-F238E27FC236}">
                <a16:creationId xmlns:a16="http://schemas.microsoft.com/office/drawing/2014/main" id="{3761F5C3-9EFF-41A4-A47F-50FCFD60474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48359" y="335280"/>
            <a:ext cx="3581401" cy="881057"/>
          </a:xfrm>
          <a:prstGeom prst="rect">
            <a:avLst/>
          </a:prstGeom>
        </p:spPr>
      </p:pic>
      <p:pic>
        <p:nvPicPr>
          <p:cNvPr id="8" name="Picture 7">
            <a:extLst>
              <a:ext uri="{FF2B5EF4-FFF2-40B4-BE49-F238E27FC236}">
                <a16:creationId xmlns:a16="http://schemas.microsoft.com/office/drawing/2014/main" id="{BBCD5E86-B854-4105-B0F8-71C72A975AA7}"/>
              </a:ext>
            </a:extLst>
          </p:cNvPr>
          <p:cNvPicPr>
            <a:picLocks noChangeAspect="1"/>
          </p:cNvPicPr>
          <p:nvPr/>
        </p:nvPicPr>
        <p:blipFill>
          <a:blip r:embed="rId4"/>
          <a:stretch>
            <a:fillRect/>
          </a:stretch>
        </p:blipFill>
        <p:spPr>
          <a:xfrm>
            <a:off x="8244114" y="335281"/>
            <a:ext cx="3947886" cy="968056"/>
          </a:xfrm>
          <a:prstGeom prst="rect">
            <a:avLst/>
          </a:prstGeom>
        </p:spPr>
      </p:pic>
    </p:spTree>
    <p:extLst>
      <p:ext uri="{BB962C8B-B14F-4D97-AF65-F5344CB8AC3E}">
        <p14:creationId xmlns:p14="http://schemas.microsoft.com/office/powerpoint/2010/main" val="3409097334"/>
      </p:ext>
    </p:extLst>
  </p:cSld>
  <p:clrMapOvr>
    <a:masterClrMapping/>
  </p:clrMapOvr>
  <p:transition>
    <p:dissolve/>
    <p:sndAc>
      <p:stSnd>
        <p:snd r:embed="rId2" name="breeze.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1205-B425-4B38-869D-BEB1D6B4424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DE951D-D6D6-4EF6-A230-D47842716559}"/>
              </a:ext>
            </a:extLst>
          </p:cNvPr>
          <p:cNvSpPr>
            <a:spLocks noGrp="1"/>
          </p:cNvSpPr>
          <p:nvPr>
            <p:ph idx="1"/>
          </p:nvPr>
        </p:nvSpPr>
        <p:spPr/>
        <p:txBody>
          <a:bodyPr/>
          <a:lstStyle/>
          <a:p>
            <a:pPr marL="0" indent="0">
              <a:buNone/>
            </a:pPr>
            <a:r>
              <a:rPr lang="en-US" dirty="0"/>
              <a:t> </a:t>
            </a:r>
          </a:p>
        </p:txBody>
      </p:sp>
      <p:pic>
        <p:nvPicPr>
          <p:cNvPr id="4" name="Picture 12" descr="f_2rrim0[1]">
            <a:extLst>
              <a:ext uri="{FF2B5EF4-FFF2-40B4-BE49-F238E27FC236}">
                <a16:creationId xmlns:a16="http://schemas.microsoft.com/office/drawing/2014/main" id="{393531A0-AFB2-454B-A130-E9C20320B4D0}"/>
              </a:ext>
            </a:extLst>
          </p:cNvPr>
          <p:cNvPicPr>
            <a:picLocks noChangeAspect="1" noChangeArrowheads="1"/>
          </p:cNvPicPr>
          <p:nvPr/>
        </p:nvPicPr>
        <p:blipFill>
          <a:blip r:embed="rId3" cstate="print"/>
          <a:srcRect/>
          <a:stretch>
            <a:fillRect/>
          </a:stretch>
        </p:blipFill>
        <p:spPr>
          <a:xfrm>
            <a:off x="1002342" y="1986580"/>
            <a:ext cx="4504378" cy="3001979"/>
          </a:xfrm>
          <a:prstGeom prst="rect">
            <a:avLst/>
          </a:prstGeom>
          <a:solidFill>
            <a:srgbClr val="FFCC99"/>
          </a:solidFill>
          <a:ln/>
        </p:spPr>
      </p:pic>
      <p:pic>
        <p:nvPicPr>
          <p:cNvPr id="5" name="Picture 7" descr="J0177811">
            <a:extLst>
              <a:ext uri="{FF2B5EF4-FFF2-40B4-BE49-F238E27FC236}">
                <a16:creationId xmlns:a16="http://schemas.microsoft.com/office/drawing/2014/main" id="{B887E97E-51BB-473B-8908-232CA2C9CCC9}"/>
              </a:ext>
            </a:extLst>
          </p:cNvPr>
          <p:cNvPicPr>
            <a:picLocks noChangeAspect="1" noChangeArrowheads="1"/>
          </p:cNvPicPr>
          <p:nvPr/>
        </p:nvPicPr>
        <p:blipFill>
          <a:blip r:embed="rId4"/>
          <a:srcRect/>
          <a:stretch>
            <a:fillRect/>
          </a:stretch>
        </p:blipFill>
        <p:spPr bwMode="auto">
          <a:xfrm>
            <a:off x="6096000" y="1986580"/>
            <a:ext cx="4419600" cy="3001979"/>
          </a:xfrm>
          <a:prstGeom prst="rect">
            <a:avLst/>
          </a:prstGeom>
          <a:noFill/>
          <a:ln w="9525">
            <a:noFill/>
            <a:miter lim="800000"/>
            <a:headEnd/>
            <a:tailEnd/>
          </a:ln>
        </p:spPr>
      </p:pic>
      <p:pic>
        <p:nvPicPr>
          <p:cNvPr id="6" name="Picture 5">
            <a:extLst>
              <a:ext uri="{FF2B5EF4-FFF2-40B4-BE49-F238E27FC236}">
                <a16:creationId xmlns:a16="http://schemas.microsoft.com/office/drawing/2014/main" id="{28F05C61-533F-4A8E-9D15-AC7F37E7C69E}"/>
              </a:ext>
            </a:extLst>
          </p:cNvPr>
          <p:cNvPicPr>
            <a:picLocks noChangeAspect="1"/>
          </p:cNvPicPr>
          <p:nvPr/>
        </p:nvPicPr>
        <p:blipFill>
          <a:blip r:embed="rId5"/>
          <a:stretch>
            <a:fillRect/>
          </a:stretch>
        </p:blipFill>
        <p:spPr>
          <a:xfrm>
            <a:off x="609600" y="274638"/>
            <a:ext cx="10972800" cy="1143000"/>
          </a:xfrm>
          <a:prstGeom prst="rect">
            <a:avLst/>
          </a:prstGeom>
        </p:spPr>
      </p:pic>
    </p:spTree>
    <p:extLst>
      <p:ext uri="{BB962C8B-B14F-4D97-AF65-F5344CB8AC3E}">
        <p14:creationId xmlns:p14="http://schemas.microsoft.com/office/powerpoint/2010/main" val="861928549"/>
      </p:ext>
    </p:extLst>
  </p:cSld>
  <p:clrMapOvr>
    <a:masterClrMapping/>
  </p:clrMapOvr>
  <p:transition>
    <p:dissolve/>
    <p:sndAc>
      <p:stSnd>
        <p:snd r:embed="rId2" name="breez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838200" y="2450429"/>
            <a:ext cx="10515600" cy="3076612"/>
          </a:xfrm>
        </p:spPr>
        <p:txBody>
          <a:bodyPr>
            <a:normAutofit/>
          </a:bodyPr>
          <a:lstStyle/>
          <a:p>
            <a:endParaRPr lang="en-GB" i="1" dirty="0">
              <a:latin typeface="Arial" panose="020B0604020202020204" pitchFamily="34" charset="0"/>
              <a:cs typeface="Arial" panose="020B0604020202020204" pitchFamily="34" charset="0"/>
            </a:endParaRPr>
          </a:p>
          <a:p>
            <a:pPr marL="0" indent="0" algn="just">
              <a:buNone/>
            </a:pPr>
            <a:r>
              <a:rPr lang="en-GB" sz="4000" b="0" i="1" dirty="0">
                <a:latin typeface="Arabic Typesetting" panose="03020402040406030203" pitchFamily="66" charset="-78"/>
                <a:cs typeface="Arabic Typesetting" panose="03020402040406030203" pitchFamily="66" charset="-78"/>
              </a:rPr>
              <a:t>“a scheme based on brotherhood, solidarity and mutual assistance which provides for mutual financial aid and assistance to the </a:t>
            </a:r>
            <a:r>
              <a:rPr lang="en-GB" sz="4000" i="1" dirty="0">
                <a:latin typeface="Arabic Typesetting" panose="03020402040406030203" pitchFamily="66" charset="-78"/>
                <a:cs typeface="Arabic Typesetting" panose="03020402040406030203" pitchFamily="66" charset="-78"/>
              </a:rPr>
              <a:t>P</a:t>
            </a:r>
            <a:r>
              <a:rPr lang="en-GB" sz="4000" b="0" i="1" dirty="0">
                <a:latin typeface="Arabic Typesetting" panose="03020402040406030203" pitchFamily="66" charset="-78"/>
                <a:cs typeface="Arabic Typesetting" panose="03020402040406030203" pitchFamily="66" charset="-78"/>
              </a:rPr>
              <a:t>articipants in case of need whereby the </a:t>
            </a:r>
            <a:r>
              <a:rPr lang="en-GB" sz="4000" i="1" dirty="0">
                <a:solidFill>
                  <a:srgbClr val="FDC437"/>
                </a:solidFill>
                <a:latin typeface="Arabic Typesetting" panose="03020402040406030203" pitchFamily="66" charset="-78"/>
                <a:cs typeface="Arabic Typesetting" panose="03020402040406030203" pitchFamily="66" charset="-78"/>
              </a:rPr>
              <a:t>P</a:t>
            </a:r>
            <a:r>
              <a:rPr lang="en-GB" sz="4000" b="0" i="1" dirty="0">
                <a:solidFill>
                  <a:srgbClr val="FDC437"/>
                </a:solidFill>
                <a:latin typeface="Arabic Typesetting" panose="03020402040406030203" pitchFamily="66" charset="-78"/>
                <a:cs typeface="Arabic Typesetting" panose="03020402040406030203" pitchFamily="66" charset="-78"/>
              </a:rPr>
              <a:t>articipants mutually agree</a:t>
            </a:r>
            <a:r>
              <a:rPr lang="en-GB" sz="4000" b="0" i="1" dirty="0">
                <a:latin typeface="Arabic Typesetting" panose="03020402040406030203" pitchFamily="66" charset="-78"/>
                <a:cs typeface="Arabic Typesetting" panose="03020402040406030203" pitchFamily="66" charset="-78"/>
              </a:rPr>
              <a:t> to contribute for that purpose.”</a:t>
            </a:r>
          </a:p>
          <a:p>
            <a:endParaRPr lang="en-US" sz="2400" i="1" dirty="0">
              <a:solidFill>
                <a:schemeClr val="hlink"/>
              </a:solidFill>
              <a:latin typeface="Arabic Typesetting" panose="03020402040406030203" pitchFamily="66" charset="-78"/>
              <a:cs typeface="Arabic Typesetting" panose="03020402040406030203" pitchFamily="66" charset="-78"/>
            </a:endParaRPr>
          </a:p>
        </p:txBody>
      </p:sp>
      <p:sp>
        <p:nvSpPr>
          <p:cNvPr id="5" name="Text Box 5"/>
          <p:cNvSpPr txBox="1">
            <a:spLocks noChangeArrowheads="1"/>
          </p:cNvSpPr>
          <p:nvPr/>
        </p:nvSpPr>
        <p:spPr bwMode="auto">
          <a:xfrm>
            <a:off x="1695061" y="1496321"/>
            <a:ext cx="8001000" cy="954107"/>
          </a:xfrm>
          <a:prstGeom prst="rect">
            <a:avLst/>
          </a:prstGeom>
          <a:noFill/>
          <a:ln w="9525">
            <a:noFill/>
            <a:miter lim="800000"/>
            <a:headEnd/>
            <a:tailEnd/>
          </a:ln>
          <a:effectLst/>
        </p:spPr>
        <p:txBody>
          <a:bodyPr>
            <a:spAutoFit/>
          </a:bodyPr>
          <a:lstStyle/>
          <a:p>
            <a:pPr>
              <a:spcBef>
                <a:spcPct val="50000"/>
              </a:spcBef>
            </a:pPr>
            <a:r>
              <a:rPr lang="en-GB" sz="2800" dirty="0">
                <a:solidFill>
                  <a:schemeClr val="hlink"/>
                </a:solidFill>
                <a:latin typeface="Arial" panose="020B0604020202020204" pitchFamily="34" charset="0"/>
                <a:cs typeface="Arial" panose="020B0604020202020204" pitchFamily="34" charset="0"/>
              </a:rPr>
              <a:t>As defined in Section 2 Takaful Act 1984: (Malaysia)</a:t>
            </a:r>
            <a:endParaRPr lang="en-GB" sz="2800" dirty="0">
              <a:latin typeface="Arial" panose="020B0604020202020204" pitchFamily="34" charset="0"/>
              <a:cs typeface="Arial" panose="020B0604020202020204" pitchFamily="34" charset="0"/>
            </a:endParaRPr>
          </a:p>
        </p:txBody>
      </p:sp>
      <p:sp>
        <p:nvSpPr>
          <p:cNvPr id="6" name="Rectangle 2"/>
          <p:cNvSpPr>
            <a:spLocks noGrp="1" noChangeArrowheads="1"/>
          </p:cNvSpPr>
          <p:nvPr>
            <p:ph type="title"/>
          </p:nvPr>
        </p:nvSpPr>
        <p:spPr>
          <a:xfrm>
            <a:off x="4074160" y="212340"/>
            <a:ext cx="4498342" cy="868362"/>
          </a:xfrm>
          <a:solidFill>
            <a:schemeClr val="accent6"/>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en-US" sz="3000" dirty="0">
                <a:solidFill>
                  <a:schemeClr val="accent4"/>
                </a:solidFill>
                <a:latin typeface="Arial Black" panose="020B0A04020102020204" pitchFamily="34" charset="0"/>
                <a:cs typeface="Arial" panose="020B0604020202020204" pitchFamily="34" charset="0"/>
              </a:rPr>
              <a:t>What is Takaful</a:t>
            </a:r>
          </a:p>
        </p:txBody>
      </p:sp>
      <p:pic>
        <p:nvPicPr>
          <p:cNvPr id="9" name="Picture 8">
            <a:extLst>
              <a:ext uri="{FF2B5EF4-FFF2-40B4-BE49-F238E27FC236}">
                <a16:creationId xmlns:a16="http://schemas.microsoft.com/office/drawing/2014/main" id="{427A7A12-777A-42CA-BC7F-DD885F5A2B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66914" y="212340"/>
            <a:ext cx="3785326" cy="868362"/>
          </a:xfrm>
          <a:prstGeom prst="rect">
            <a:avLst/>
          </a:prstGeom>
        </p:spPr>
      </p:pic>
      <p:pic>
        <p:nvPicPr>
          <p:cNvPr id="7" name="Picture 6">
            <a:extLst>
              <a:ext uri="{FF2B5EF4-FFF2-40B4-BE49-F238E27FC236}">
                <a16:creationId xmlns:a16="http://schemas.microsoft.com/office/drawing/2014/main" id="{D77C5FB3-0EC8-466F-9AA7-94DA6D289924}"/>
              </a:ext>
            </a:extLst>
          </p:cNvPr>
          <p:cNvPicPr>
            <a:picLocks noChangeAspect="1"/>
          </p:cNvPicPr>
          <p:nvPr/>
        </p:nvPicPr>
        <p:blipFill>
          <a:blip r:embed="rId4"/>
          <a:stretch>
            <a:fillRect/>
          </a:stretch>
        </p:blipFill>
        <p:spPr>
          <a:xfrm>
            <a:off x="8572502" y="154335"/>
            <a:ext cx="3619498" cy="868362"/>
          </a:xfrm>
          <a:prstGeom prst="rect">
            <a:avLst/>
          </a:prstGeom>
        </p:spPr>
      </p:pic>
    </p:spTree>
    <p:extLst>
      <p:ext uri="{BB962C8B-B14F-4D97-AF65-F5344CB8AC3E}">
        <p14:creationId xmlns:p14="http://schemas.microsoft.com/office/powerpoint/2010/main" val="137658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descr="difference3"/>
          <p:cNvPicPr>
            <a:picLocks noChangeAspect="1" noChangeArrowheads="1"/>
          </p:cNvPicPr>
          <p:nvPr/>
        </p:nvPicPr>
        <p:blipFill>
          <a:blip r:embed="rId2">
            <a:extLst>
              <a:ext uri="{28A0092B-C50C-407E-A947-70E740481C1C}">
                <a14:useLocalDpi xmlns:a14="http://schemas.microsoft.com/office/drawing/2010/main" val="0"/>
              </a:ext>
            </a:extLst>
          </a:blip>
          <a:srcRect t="64000" r="24001"/>
          <a:stretch>
            <a:fillRect/>
          </a:stretch>
        </p:blipFill>
        <p:spPr bwMode="auto">
          <a:xfrm>
            <a:off x="0" y="1639580"/>
            <a:ext cx="11923681" cy="6858000"/>
          </a:xfrm>
          <a:prstGeom prst="rect">
            <a:avLst/>
          </a:prstGeom>
          <a:solidFill>
            <a:schemeClr val="bg1"/>
          </a:solidFill>
          <a:ln>
            <a:solidFill>
              <a:schemeClr val="bg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1" name="Text Box 6"/>
          <p:cNvSpPr txBox="1">
            <a:spLocks noChangeArrowheads="1"/>
          </p:cNvSpPr>
          <p:nvPr/>
        </p:nvSpPr>
        <p:spPr bwMode="auto">
          <a:xfrm>
            <a:off x="579457" y="1597012"/>
            <a:ext cx="10077061" cy="2492990"/>
          </a:xfrm>
          <a:prstGeom prst="rect">
            <a:avLst/>
          </a:prstGeom>
          <a:noFill/>
          <a:ln>
            <a:solidFill>
              <a:schemeClr val="bg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endParaRPr lang="en-US" sz="2800" dirty="0">
              <a:solidFill>
                <a:srgbClr val="0000CC"/>
              </a:solidFill>
              <a:latin typeface="Tahoma" charset="0"/>
            </a:endParaRPr>
          </a:p>
          <a:p>
            <a:pPr algn="just" eaLnBrk="1" hangingPunct="1"/>
            <a:r>
              <a:rPr lang="en-US" sz="3200" dirty="0">
                <a:latin typeface="Arabic Typesetting" panose="03020402040406030203" pitchFamily="66" charset="-78"/>
                <a:cs typeface="Arabic Typesetting" panose="03020402040406030203" pitchFamily="66" charset="-78"/>
              </a:rPr>
              <a:t>Takaful is an </a:t>
            </a:r>
            <a:r>
              <a:rPr lang="en-US" sz="3200" b="1" dirty="0">
                <a:latin typeface="Arabic Typesetting" panose="03020402040406030203" pitchFamily="66" charset="-78"/>
                <a:cs typeface="Arabic Typesetting" panose="03020402040406030203" pitchFamily="66" charset="-78"/>
              </a:rPr>
              <a:t>Insurance system</a:t>
            </a:r>
            <a:r>
              <a:rPr lang="en-US" sz="3200" dirty="0">
                <a:latin typeface="Arabic Typesetting" panose="03020402040406030203" pitchFamily="66" charset="-78"/>
                <a:cs typeface="Arabic Typesetting" panose="03020402040406030203" pitchFamily="66" charset="-78"/>
              </a:rPr>
              <a:t> through which the </a:t>
            </a:r>
            <a:r>
              <a:rPr lang="en-US" sz="3200" b="1" dirty="0">
                <a:latin typeface="Arabic Typesetting" panose="03020402040406030203" pitchFamily="66" charset="-78"/>
                <a:cs typeface="Arabic Typesetting" panose="03020402040406030203" pitchFamily="66" charset="-78"/>
              </a:rPr>
              <a:t>participants</a:t>
            </a:r>
            <a:r>
              <a:rPr lang="en-US" sz="3200" dirty="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donate </a:t>
            </a:r>
            <a:r>
              <a:rPr lang="en-US" sz="3200" dirty="0">
                <a:latin typeface="Arabic Typesetting" panose="03020402040406030203" pitchFamily="66" charset="-78"/>
                <a:cs typeface="Arabic Typesetting" panose="03020402040406030203" pitchFamily="66" charset="-78"/>
              </a:rPr>
              <a:t>part of their </a:t>
            </a:r>
            <a:r>
              <a:rPr lang="en-US" sz="3200" b="1" dirty="0">
                <a:latin typeface="Arabic Typesetting" panose="03020402040406030203" pitchFamily="66" charset="-78"/>
                <a:cs typeface="Arabic Typesetting" panose="03020402040406030203" pitchFamily="66" charset="-78"/>
              </a:rPr>
              <a:t>contributions</a:t>
            </a:r>
            <a:r>
              <a:rPr lang="en-US" sz="3200" dirty="0">
                <a:latin typeface="Arabic Typesetting" panose="03020402040406030203" pitchFamily="66" charset="-78"/>
                <a:cs typeface="Arabic Typesetting" panose="03020402040406030203" pitchFamily="66" charset="-78"/>
              </a:rPr>
              <a:t>, which are used to pay claims for damages suffered by some of the participants. The company’s role is to manage the insurance operations and invest insurance contributions in line with Islamic principles. </a:t>
            </a:r>
          </a:p>
        </p:txBody>
      </p:sp>
      <p:sp>
        <p:nvSpPr>
          <p:cNvPr id="22532" name="Text Box 8"/>
          <p:cNvSpPr txBox="1">
            <a:spLocks noChangeArrowheads="1"/>
          </p:cNvSpPr>
          <p:nvPr/>
        </p:nvSpPr>
        <p:spPr bwMode="auto">
          <a:xfrm>
            <a:off x="220708" y="4432300"/>
            <a:ext cx="11839213" cy="1054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n-US" b="1" dirty="0">
                <a:solidFill>
                  <a:srgbClr val="000066"/>
                </a:solidFill>
                <a:latin typeface="Calibri" charset="0"/>
              </a:rPr>
              <a:t>DEFINITION FROM AAOIFI</a:t>
            </a:r>
          </a:p>
          <a:p>
            <a:pPr algn="just" eaLnBrk="1" hangingPunct="1"/>
            <a:r>
              <a:rPr lang="en-US" dirty="0">
                <a:solidFill>
                  <a:srgbClr val="000066"/>
                </a:solidFill>
                <a:latin typeface="Calibri" charset="0"/>
              </a:rPr>
              <a:t>(Accounting and Auditing organization of Islamic Financial Institutes)</a:t>
            </a:r>
          </a:p>
          <a:p>
            <a:pPr eaLnBrk="1" hangingPunct="1">
              <a:spcBef>
                <a:spcPct val="50000"/>
              </a:spcBef>
            </a:pPr>
            <a:endParaRPr lang="en-US" dirty="0">
              <a:solidFill>
                <a:srgbClr val="000066"/>
              </a:solidFill>
              <a:latin typeface="Calibri" charset="0"/>
            </a:endParaRPr>
          </a:p>
        </p:txBody>
      </p:sp>
      <p:sp>
        <p:nvSpPr>
          <p:cNvPr id="29705" name="Text Box 9"/>
          <p:cNvSpPr txBox="1">
            <a:spLocks noChangeArrowheads="1"/>
          </p:cNvSpPr>
          <p:nvPr/>
        </p:nvSpPr>
        <p:spPr bwMode="auto">
          <a:xfrm>
            <a:off x="4036138" y="598782"/>
            <a:ext cx="5059680" cy="646331"/>
          </a:xfrm>
          <a:prstGeom prst="rect">
            <a:avLst/>
          </a:prstGeom>
          <a:solidFill>
            <a:schemeClr val="accent6"/>
          </a:solidFill>
          <a:ln w="9525" algn="ctr">
            <a:noFill/>
            <a:miter lim="800000"/>
            <a:headEnd/>
            <a:tailEnd/>
          </a:ln>
          <a:effectLst/>
        </p:spPr>
        <p:txBody>
          <a:bodyPr wrap="square">
            <a:spAutoFit/>
          </a:bodyPr>
          <a:lstStyle/>
          <a:p>
            <a:pPr algn="ctr">
              <a:spcBef>
                <a:spcPct val="50000"/>
              </a:spcBef>
              <a:defRPr/>
            </a:pPr>
            <a:r>
              <a:rPr lang="en-US" sz="3600" dirty="0">
                <a:solidFill>
                  <a:srgbClr val="000066"/>
                </a:solidFill>
                <a:effectLst>
                  <a:outerShdw blurRad="38100" dist="38100" dir="2700000" algn="tl">
                    <a:srgbClr val="C0C0C0"/>
                  </a:outerShdw>
                </a:effectLst>
                <a:latin typeface="Tahoma" pitchFamily="34" charset="0"/>
              </a:rPr>
              <a:t>Definition of Takaful </a:t>
            </a:r>
          </a:p>
        </p:txBody>
      </p:sp>
      <p:sp>
        <p:nvSpPr>
          <p:cNvPr id="22534" name="Line 7"/>
          <p:cNvSpPr>
            <a:spLocks noChangeShapeType="1"/>
          </p:cNvSpPr>
          <p:nvPr/>
        </p:nvSpPr>
        <p:spPr bwMode="auto">
          <a:xfrm>
            <a:off x="1752600" y="1371600"/>
            <a:ext cx="8534400" cy="0"/>
          </a:xfrm>
          <a:prstGeom prst="line">
            <a:avLst/>
          </a:prstGeom>
          <a:noFill/>
          <a:ln w="9525">
            <a:solidFill>
              <a:srgbClr val="000080"/>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9" name="Picture 8">
            <a:extLst>
              <a:ext uri="{FF2B5EF4-FFF2-40B4-BE49-F238E27FC236}">
                <a16:creationId xmlns:a16="http://schemas.microsoft.com/office/drawing/2014/main" id="{3C625C37-460E-4A57-BE0B-8C5A00342D0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7611" y="289938"/>
            <a:ext cx="3988527" cy="1054100"/>
          </a:xfrm>
          <a:prstGeom prst="rect">
            <a:avLst/>
          </a:prstGeom>
        </p:spPr>
      </p:pic>
      <p:pic>
        <p:nvPicPr>
          <p:cNvPr id="11" name="Picture 10">
            <a:extLst>
              <a:ext uri="{FF2B5EF4-FFF2-40B4-BE49-F238E27FC236}">
                <a16:creationId xmlns:a16="http://schemas.microsoft.com/office/drawing/2014/main" id="{F2092AFF-E44C-4F6C-A13E-15C8D992C2A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0708" y="5390258"/>
            <a:ext cx="3988527" cy="1054100"/>
          </a:xfrm>
          <a:prstGeom prst="rect">
            <a:avLst/>
          </a:prstGeom>
        </p:spPr>
      </p:pic>
      <p:pic>
        <p:nvPicPr>
          <p:cNvPr id="12" name="Picture 11">
            <a:extLst>
              <a:ext uri="{FF2B5EF4-FFF2-40B4-BE49-F238E27FC236}">
                <a16:creationId xmlns:a16="http://schemas.microsoft.com/office/drawing/2014/main" id="{03F437D0-92DA-4545-9826-87F9AF5CB693}"/>
              </a:ext>
            </a:extLst>
          </p:cNvPr>
          <p:cNvPicPr>
            <a:picLocks noChangeAspect="1"/>
          </p:cNvPicPr>
          <p:nvPr/>
        </p:nvPicPr>
        <p:blipFill>
          <a:blip r:embed="rId4"/>
          <a:stretch>
            <a:fillRect/>
          </a:stretch>
        </p:blipFill>
        <p:spPr>
          <a:xfrm>
            <a:off x="8691154" y="598782"/>
            <a:ext cx="3500846" cy="772818"/>
          </a:xfrm>
          <a:prstGeom prst="rect">
            <a:avLst/>
          </a:prstGeom>
        </p:spPr>
      </p:pic>
    </p:spTree>
    <p:extLst>
      <p:ext uri="{BB962C8B-B14F-4D97-AF65-F5344CB8AC3E}">
        <p14:creationId xmlns:p14="http://schemas.microsoft.com/office/powerpoint/2010/main" val="1742728350"/>
      </p:ext>
    </p:extLst>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Rectangle 2"/>
          <p:cNvSpPr>
            <a:spLocks noGrp="1" noChangeArrowheads="1"/>
          </p:cNvSpPr>
          <p:nvPr>
            <p:ph type="title" idx="4294967295"/>
          </p:nvPr>
        </p:nvSpPr>
        <p:spPr>
          <a:xfrm>
            <a:off x="0" y="228600"/>
            <a:ext cx="8483599" cy="914400"/>
          </a:xfrm>
          <a:solidFill>
            <a:schemeClr val="tx1">
              <a:lumMod val="50000"/>
              <a:lumOff val="50000"/>
            </a:schemeClr>
          </a:solidFill>
          <a:ln/>
        </p:spPr>
        <p:style>
          <a:lnRef idx="0">
            <a:schemeClr val="accent3"/>
          </a:lnRef>
          <a:fillRef idx="3">
            <a:schemeClr val="accent3"/>
          </a:fillRef>
          <a:effectRef idx="3">
            <a:schemeClr val="accent3"/>
          </a:effectRef>
          <a:fontRef idx="minor">
            <a:schemeClr val="lt1"/>
          </a:fontRef>
        </p:style>
        <p:txBody>
          <a:bodyPr rtlCol="0">
            <a:noAutofit/>
          </a:bodyPr>
          <a:lstStyle/>
          <a:p>
            <a:pPr>
              <a:defRPr/>
            </a:pPr>
            <a:r>
              <a:rPr lang="en-US" sz="2400" dirty="0">
                <a:solidFill>
                  <a:schemeClr val="bg1"/>
                </a:solidFill>
                <a:effectLst>
                  <a:outerShdw blurRad="38100" dist="38100" dir="2700000" algn="tl">
                    <a:srgbClr val="FFFFFF"/>
                  </a:outerShdw>
                </a:effectLst>
                <a:latin typeface="Arial" panose="020B0604020202020204" pitchFamily="34" charset="0"/>
                <a:cs typeface="Arial" panose="020B0604020202020204" pitchFamily="34" charset="0"/>
              </a:rPr>
              <a:t>                        OPERATIONALISING TAKAFUL</a:t>
            </a:r>
            <a:br>
              <a:rPr lang="en-US" sz="2400" dirty="0">
                <a:solidFill>
                  <a:schemeClr val="bg1"/>
                </a:solidFill>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cs typeface="Arial" panose="020B0604020202020204" pitchFamily="34" charset="0"/>
              </a:rPr>
              <a:t>        With A Two-tier Contract (</a:t>
            </a:r>
            <a:r>
              <a:rPr lang="en-US" sz="2400" dirty="0" err="1">
                <a:solidFill>
                  <a:schemeClr val="bg1"/>
                </a:solidFill>
                <a:latin typeface="Arial" panose="020B0604020202020204" pitchFamily="34" charset="0"/>
                <a:cs typeface="Arial" panose="020B0604020202020204" pitchFamily="34" charset="0"/>
              </a:rPr>
              <a:t>Tabarru</a:t>
            </a:r>
            <a:r>
              <a:rPr lang="en-US" sz="2400" dirty="0">
                <a:solidFill>
                  <a:schemeClr val="bg1"/>
                </a:solidFill>
                <a:latin typeface="Arial" panose="020B0604020202020204" pitchFamily="34" charset="0"/>
                <a:cs typeface="Arial" panose="020B0604020202020204" pitchFamily="34" charset="0"/>
              </a:rPr>
              <a:t>’ &amp; Commercial)</a:t>
            </a:r>
          </a:p>
        </p:txBody>
      </p:sp>
      <p:sp>
        <p:nvSpPr>
          <p:cNvPr id="86019" name="Rectangle 3"/>
          <p:cNvSpPr>
            <a:spLocks noChangeArrowheads="1"/>
          </p:cNvSpPr>
          <p:nvPr/>
        </p:nvSpPr>
        <p:spPr bwMode="auto">
          <a:xfrm>
            <a:off x="4462162" y="2209801"/>
            <a:ext cx="2243438" cy="3429001"/>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endParaRPr lang="en-US">
              <a:latin typeface="Lucida Sans Unicode" pitchFamily="34" charset="0"/>
            </a:endParaRPr>
          </a:p>
        </p:txBody>
      </p:sp>
      <p:sp>
        <p:nvSpPr>
          <p:cNvPr id="1048580" name="Text Box 4"/>
          <p:cNvSpPr txBox="1">
            <a:spLocks noChangeArrowheads="1"/>
          </p:cNvSpPr>
          <p:nvPr/>
        </p:nvSpPr>
        <p:spPr bwMode="auto">
          <a:xfrm>
            <a:off x="4572000" y="2977801"/>
            <a:ext cx="2209800" cy="1570038"/>
          </a:xfrm>
          <a:prstGeom prst="rect">
            <a:avLst/>
          </a:prstGeom>
          <a:noFill/>
          <a:ln w="9525">
            <a:noFill/>
            <a:miter lim="800000"/>
            <a:headEnd/>
            <a:tailEnd/>
          </a:ln>
          <a:effectLst/>
        </p:spPr>
        <p:txBody>
          <a:bodyPr wrap="square">
            <a:spAutoFit/>
          </a:bodyPr>
          <a:lstStyle/>
          <a:p>
            <a:pPr>
              <a:spcBef>
                <a:spcPct val="50000"/>
              </a:spcBef>
              <a:defRPr/>
            </a:pPr>
            <a:r>
              <a:rPr lang="en-US" sz="2400" b="1" dirty="0">
                <a:latin typeface="Perpetua" pitchFamily="18" charset="0"/>
              </a:rPr>
              <a:t>Takaful Funds</a:t>
            </a:r>
          </a:p>
          <a:p>
            <a:pPr marL="457200" indent="-457200">
              <a:spcBef>
                <a:spcPct val="50000"/>
              </a:spcBef>
              <a:buFont typeface="Arial" pitchFamily="34" charset="0"/>
              <a:buChar char="•"/>
              <a:defRPr/>
            </a:pPr>
            <a:r>
              <a:rPr lang="en-US" sz="2400" b="1" dirty="0">
                <a:latin typeface="Perpetua" pitchFamily="18" charset="0"/>
              </a:rPr>
              <a:t>General</a:t>
            </a:r>
          </a:p>
          <a:p>
            <a:pPr marL="457200" indent="-457200">
              <a:spcBef>
                <a:spcPct val="50000"/>
              </a:spcBef>
              <a:buFont typeface="Arial" pitchFamily="34" charset="0"/>
              <a:buChar char="•"/>
              <a:defRPr/>
            </a:pPr>
            <a:r>
              <a:rPr lang="en-US" sz="2400" b="1" dirty="0">
                <a:latin typeface="Perpetua" pitchFamily="18" charset="0"/>
              </a:rPr>
              <a:t>Family</a:t>
            </a:r>
          </a:p>
        </p:txBody>
      </p:sp>
      <p:sp>
        <p:nvSpPr>
          <p:cNvPr id="86021" name="Text Box 5"/>
          <p:cNvSpPr txBox="1">
            <a:spLocks noChangeArrowheads="1"/>
          </p:cNvSpPr>
          <p:nvPr/>
        </p:nvSpPr>
        <p:spPr bwMode="auto">
          <a:xfrm>
            <a:off x="-92568" y="1050578"/>
            <a:ext cx="3719312" cy="1384995"/>
          </a:xfrm>
          <a:prstGeom prst="rect">
            <a:avLst/>
          </a:prstGeom>
          <a:solidFill>
            <a:srgbClr val="00B0F0"/>
          </a:solidFill>
          <a:ln w="9525">
            <a:noFill/>
            <a:miter lim="800000"/>
            <a:headEnd/>
            <a:tailEnd/>
          </a:ln>
        </p:spPr>
        <p:txBody>
          <a:bodyPr wrap="square">
            <a:spAutoFit/>
          </a:bodyPr>
          <a:lstStyle/>
          <a:p>
            <a:pPr algn="ctr">
              <a:spcBef>
                <a:spcPct val="50000"/>
              </a:spcBef>
              <a:buClr>
                <a:srgbClr val="FF0000"/>
              </a:buClr>
            </a:pPr>
            <a:r>
              <a:rPr lang="en-US" sz="2800" dirty="0">
                <a:latin typeface="Arabic Typesetting" panose="03020402040406030203" pitchFamily="66" charset="-78"/>
                <a:cs typeface="Arabic Typesetting" panose="03020402040406030203" pitchFamily="66" charset="-78"/>
              </a:rPr>
              <a:t>Contract between the Participants themselves</a:t>
            </a:r>
          </a:p>
        </p:txBody>
      </p:sp>
      <p:grpSp>
        <p:nvGrpSpPr>
          <p:cNvPr id="2" name="Group 6"/>
          <p:cNvGrpSpPr>
            <a:grpSpLocks/>
          </p:cNvGrpSpPr>
          <p:nvPr/>
        </p:nvGrpSpPr>
        <p:grpSpPr bwMode="auto">
          <a:xfrm>
            <a:off x="2590801" y="1447800"/>
            <a:ext cx="533400" cy="228600"/>
            <a:chOff x="816" y="1008"/>
            <a:chExt cx="240" cy="144"/>
          </a:xfrm>
        </p:grpSpPr>
        <p:sp>
          <p:nvSpPr>
            <p:cNvPr id="86051" name="Line 7"/>
            <p:cNvSpPr>
              <a:spLocks noChangeShapeType="1"/>
            </p:cNvSpPr>
            <p:nvPr/>
          </p:nvSpPr>
          <p:spPr bwMode="auto">
            <a:xfrm flipV="1">
              <a:off x="816" y="1008"/>
              <a:ext cx="0" cy="144"/>
            </a:xfrm>
            <a:prstGeom prst="line">
              <a:avLst/>
            </a:prstGeom>
            <a:noFill/>
            <a:ln w="9525">
              <a:solidFill>
                <a:srgbClr val="F9B71B"/>
              </a:solidFill>
              <a:round/>
              <a:headEnd/>
              <a:tailEnd/>
            </a:ln>
          </p:spPr>
          <p:txBody>
            <a:bodyPr wrap="none" anchor="ctr"/>
            <a:lstStyle/>
            <a:p>
              <a:endParaRPr lang="en-MY"/>
            </a:p>
          </p:txBody>
        </p:sp>
        <p:sp>
          <p:nvSpPr>
            <p:cNvPr id="86052" name="Line 8"/>
            <p:cNvSpPr>
              <a:spLocks noChangeShapeType="1"/>
            </p:cNvSpPr>
            <p:nvPr/>
          </p:nvSpPr>
          <p:spPr bwMode="auto">
            <a:xfrm>
              <a:off x="816" y="1008"/>
              <a:ext cx="240" cy="0"/>
            </a:xfrm>
            <a:prstGeom prst="line">
              <a:avLst/>
            </a:prstGeom>
            <a:noFill/>
            <a:ln w="9525">
              <a:solidFill>
                <a:srgbClr val="F9B71B"/>
              </a:solidFill>
              <a:round/>
              <a:headEnd/>
              <a:tailEnd/>
            </a:ln>
          </p:spPr>
          <p:txBody>
            <a:bodyPr wrap="none" anchor="ctr"/>
            <a:lstStyle/>
            <a:p>
              <a:endParaRPr lang="en-MY"/>
            </a:p>
          </p:txBody>
        </p:sp>
      </p:grpSp>
      <p:grpSp>
        <p:nvGrpSpPr>
          <p:cNvPr id="3" name="Group 9"/>
          <p:cNvGrpSpPr>
            <a:grpSpLocks/>
          </p:cNvGrpSpPr>
          <p:nvPr/>
        </p:nvGrpSpPr>
        <p:grpSpPr bwMode="auto">
          <a:xfrm>
            <a:off x="5638800" y="1447800"/>
            <a:ext cx="304800" cy="228600"/>
            <a:chOff x="2736" y="1008"/>
            <a:chExt cx="192" cy="144"/>
          </a:xfrm>
        </p:grpSpPr>
        <p:sp>
          <p:nvSpPr>
            <p:cNvPr id="86049" name="Line 10"/>
            <p:cNvSpPr>
              <a:spLocks noChangeShapeType="1"/>
            </p:cNvSpPr>
            <p:nvPr/>
          </p:nvSpPr>
          <p:spPr bwMode="auto">
            <a:xfrm>
              <a:off x="2736" y="1008"/>
              <a:ext cx="192" cy="0"/>
            </a:xfrm>
            <a:prstGeom prst="line">
              <a:avLst/>
            </a:prstGeom>
            <a:noFill/>
            <a:ln w="9525">
              <a:solidFill>
                <a:srgbClr val="F9B71B"/>
              </a:solidFill>
              <a:round/>
              <a:headEnd/>
              <a:tailEnd/>
            </a:ln>
          </p:spPr>
          <p:txBody>
            <a:bodyPr wrap="none" anchor="ctr"/>
            <a:lstStyle/>
            <a:p>
              <a:endParaRPr lang="en-MY"/>
            </a:p>
          </p:txBody>
        </p:sp>
        <p:sp>
          <p:nvSpPr>
            <p:cNvPr id="86050" name="Line 11"/>
            <p:cNvSpPr>
              <a:spLocks noChangeShapeType="1"/>
            </p:cNvSpPr>
            <p:nvPr/>
          </p:nvSpPr>
          <p:spPr bwMode="auto">
            <a:xfrm>
              <a:off x="2928" y="1008"/>
              <a:ext cx="0" cy="144"/>
            </a:xfrm>
            <a:prstGeom prst="line">
              <a:avLst/>
            </a:prstGeom>
            <a:noFill/>
            <a:ln w="9525">
              <a:solidFill>
                <a:srgbClr val="F9B71B"/>
              </a:solidFill>
              <a:round/>
              <a:headEnd/>
              <a:tailEnd/>
            </a:ln>
          </p:spPr>
          <p:txBody>
            <a:bodyPr wrap="none" anchor="ctr"/>
            <a:lstStyle/>
            <a:p>
              <a:endParaRPr lang="en-MY"/>
            </a:p>
          </p:txBody>
        </p:sp>
      </p:grpSp>
      <p:grpSp>
        <p:nvGrpSpPr>
          <p:cNvPr id="5" name="Group 16"/>
          <p:cNvGrpSpPr>
            <a:grpSpLocks/>
          </p:cNvGrpSpPr>
          <p:nvPr/>
        </p:nvGrpSpPr>
        <p:grpSpPr bwMode="auto">
          <a:xfrm>
            <a:off x="5250717" y="1178881"/>
            <a:ext cx="6872166" cy="840077"/>
            <a:chOff x="2323" y="912"/>
            <a:chExt cx="3005" cy="590"/>
          </a:xfrm>
        </p:grpSpPr>
        <p:sp>
          <p:nvSpPr>
            <p:cNvPr id="86042" name="Text Box 17"/>
            <p:cNvSpPr txBox="1">
              <a:spLocks noChangeArrowheads="1"/>
            </p:cNvSpPr>
            <p:nvPr/>
          </p:nvSpPr>
          <p:spPr bwMode="auto">
            <a:xfrm>
              <a:off x="3360" y="918"/>
              <a:ext cx="1861" cy="584"/>
            </a:xfrm>
            <a:prstGeom prst="rect">
              <a:avLst/>
            </a:prstGeom>
            <a:solidFill>
              <a:schemeClr val="accent6">
                <a:lumMod val="40000"/>
                <a:lumOff val="60000"/>
              </a:schemeClr>
            </a:solidFill>
            <a:ln w="9525">
              <a:noFill/>
              <a:miter lim="800000"/>
              <a:headEnd/>
              <a:tailEnd/>
            </a:ln>
          </p:spPr>
          <p:txBody>
            <a:bodyPr wrap="square">
              <a:spAutoFit/>
            </a:bodyPr>
            <a:lstStyle/>
            <a:p>
              <a:pPr algn="just">
                <a:spcBef>
                  <a:spcPct val="50000"/>
                </a:spcBef>
                <a:buClr>
                  <a:srgbClr val="FF0000"/>
                </a:buClr>
              </a:pPr>
              <a:r>
                <a:rPr lang="en-US" sz="2400" dirty="0">
                  <a:latin typeface="Arabic Typesetting" panose="03020402040406030203" pitchFamily="66" charset="-78"/>
                  <a:cs typeface="Arabic Typesetting" panose="03020402040406030203" pitchFamily="66" charset="-78"/>
                </a:rPr>
                <a:t>Contract between Participants &amp; Takaful Operator</a:t>
              </a:r>
              <a:r>
                <a:rPr lang="en-US" sz="2400" dirty="0">
                  <a:solidFill>
                    <a:schemeClr val="accent2"/>
                  </a:solidFill>
                  <a:latin typeface="Arabic Typesetting" panose="03020402040406030203" pitchFamily="66" charset="-78"/>
                  <a:cs typeface="Arabic Typesetting" panose="03020402040406030203" pitchFamily="66" charset="-78"/>
                </a:rPr>
                <a:t>.</a:t>
              </a:r>
            </a:p>
          </p:txBody>
        </p:sp>
        <p:sp>
          <p:nvSpPr>
            <p:cNvPr id="86047" name="Line 19"/>
            <p:cNvSpPr>
              <a:spLocks noChangeShapeType="1"/>
            </p:cNvSpPr>
            <p:nvPr/>
          </p:nvSpPr>
          <p:spPr bwMode="auto">
            <a:xfrm flipV="1">
              <a:off x="2323" y="912"/>
              <a:ext cx="0" cy="144"/>
            </a:xfrm>
            <a:prstGeom prst="line">
              <a:avLst/>
            </a:prstGeom>
            <a:noFill/>
            <a:ln w="9525">
              <a:solidFill>
                <a:srgbClr val="FF0000"/>
              </a:solidFill>
              <a:round/>
              <a:headEnd/>
              <a:tailEnd/>
            </a:ln>
          </p:spPr>
          <p:txBody>
            <a:bodyPr wrap="none" anchor="ctr"/>
            <a:lstStyle/>
            <a:p>
              <a:endParaRPr lang="en-MY"/>
            </a:p>
          </p:txBody>
        </p:sp>
        <p:sp>
          <p:nvSpPr>
            <p:cNvPr id="86045" name="Line 22"/>
            <p:cNvSpPr>
              <a:spLocks noChangeShapeType="1"/>
            </p:cNvSpPr>
            <p:nvPr/>
          </p:nvSpPr>
          <p:spPr bwMode="auto">
            <a:xfrm>
              <a:off x="4992" y="912"/>
              <a:ext cx="336" cy="0"/>
            </a:xfrm>
            <a:prstGeom prst="line">
              <a:avLst/>
            </a:prstGeom>
            <a:noFill/>
            <a:ln w="9525">
              <a:solidFill>
                <a:srgbClr val="FF0000"/>
              </a:solidFill>
              <a:round/>
              <a:headEnd/>
              <a:tailEnd/>
            </a:ln>
          </p:spPr>
          <p:txBody>
            <a:bodyPr wrap="none" anchor="ctr"/>
            <a:lstStyle/>
            <a:p>
              <a:endParaRPr lang="en-MY"/>
            </a:p>
          </p:txBody>
        </p:sp>
      </p:grpSp>
      <p:grpSp>
        <p:nvGrpSpPr>
          <p:cNvPr id="17" name="Group 16"/>
          <p:cNvGrpSpPr/>
          <p:nvPr/>
        </p:nvGrpSpPr>
        <p:grpSpPr>
          <a:xfrm>
            <a:off x="2209802" y="2343150"/>
            <a:ext cx="2165819" cy="2405460"/>
            <a:chOff x="685801" y="2343150"/>
            <a:chExt cx="2165819" cy="3038475"/>
          </a:xfrm>
        </p:grpSpPr>
        <p:grpSp>
          <p:nvGrpSpPr>
            <p:cNvPr id="4" name="Group 12"/>
            <p:cNvGrpSpPr>
              <a:grpSpLocks/>
            </p:cNvGrpSpPr>
            <p:nvPr/>
          </p:nvGrpSpPr>
          <p:grpSpPr bwMode="auto">
            <a:xfrm>
              <a:off x="685801" y="2343150"/>
              <a:ext cx="2133599" cy="504825"/>
              <a:chOff x="432" y="1248"/>
              <a:chExt cx="1584" cy="318"/>
            </a:xfrm>
            <a:solidFill>
              <a:schemeClr val="accent2">
                <a:lumMod val="40000"/>
                <a:lumOff val="60000"/>
              </a:schemeClr>
            </a:solidFill>
          </p:grpSpPr>
          <p:sp>
            <p:nvSpPr>
              <p:cNvPr id="32822" name="Rectangle 13"/>
              <p:cNvSpPr>
                <a:spLocks noChangeArrowheads="1"/>
              </p:cNvSpPr>
              <p:nvPr/>
            </p:nvSpPr>
            <p:spPr bwMode="auto">
              <a:xfrm>
                <a:off x="432" y="1248"/>
                <a:ext cx="1104" cy="240"/>
              </a:xfrm>
              <a:prstGeom prst="rect">
                <a:avLst/>
              </a:prstGeom>
              <a:grpFill/>
              <a:ln w="9525">
                <a:solidFill>
                  <a:srgbClr val="FFB03D"/>
                </a:solidFill>
                <a:miter lim="800000"/>
                <a:headEnd/>
                <a:tailEnd/>
              </a:ln>
            </p:spPr>
            <p:txBody>
              <a:bodyPr wrap="none" anchor="ctr"/>
              <a:lstStyle/>
              <a:p>
                <a:pPr>
                  <a:defRPr/>
                </a:pPr>
                <a:endParaRPr lang="en-US">
                  <a:latin typeface="Calibri" pitchFamily="34" charset="0"/>
                </a:endParaRPr>
              </a:p>
            </p:txBody>
          </p:sp>
          <p:sp>
            <p:nvSpPr>
              <p:cNvPr id="32823" name="Text Box 14"/>
              <p:cNvSpPr txBox="1">
                <a:spLocks noChangeArrowheads="1"/>
              </p:cNvSpPr>
              <p:nvPr/>
            </p:nvSpPr>
            <p:spPr bwMode="auto">
              <a:xfrm>
                <a:off x="576" y="1248"/>
                <a:ext cx="960" cy="318"/>
              </a:xfrm>
              <a:prstGeom prst="rect">
                <a:avLst/>
              </a:prstGeom>
              <a:grpFill/>
              <a:ln w="9525">
                <a:noFill/>
                <a:miter lim="800000"/>
                <a:headEnd/>
                <a:tailEnd/>
              </a:ln>
            </p:spPr>
            <p:txBody>
              <a:bodyPr>
                <a:spAutoFit/>
              </a:bodyPr>
              <a:lstStyle/>
              <a:p>
                <a:pPr>
                  <a:spcBef>
                    <a:spcPct val="50000"/>
                  </a:spcBef>
                  <a:defRPr/>
                </a:pPr>
                <a:r>
                  <a:rPr lang="en-US" sz="2000" dirty="0">
                    <a:latin typeface="Perpetua" pitchFamily="18" charset="0"/>
                  </a:rPr>
                  <a:t>Participant</a:t>
                </a:r>
                <a:endParaRPr lang="en-US" sz="2000" dirty="0">
                  <a:solidFill>
                    <a:srgbClr val="FF0000"/>
                  </a:solidFill>
                  <a:latin typeface="Perpetua" pitchFamily="18" charset="0"/>
                </a:endParaRPr>
              </a:p>
            </p:txBody>
          </p:sp>
          <p:sp>
            <p:nvSpPr>
              <p:cNvPr id="32824" name="Line 15"/>
              <p:cNvSpPr>
                <a:spLocks noChangeShapeType="1"/>
              </p:cNvSpPr>
              <p:nvPr/>
            </p:nvSpPr>
            <p:spPr bwMode="auto">
              <a:xfrm>
                <a:off x="1536" y="1392"/>
                <a:ext cx="480" cy="0"/>
              </a:xfrm>
              <a:prstGeom prst="line">
                <a:avLst/>
              </a:prstGeom>
              <a:grpFill/>
              <a:ln w="9525">
                <a:solidFill>
                  <a:srgbClr val="FFB03D"/>
                </a:solidFill>
                <a:round/>
                <a:headEnd/>
                <a:tailEnd type="triangle" w="med" len="med"/>
              </a:ln>
            </p:spPr>
            <p:txBody>
              <a:bodyPr wrap="none" anchor="ctr"/>
              <a:lstStyle/>
              <a:p>
                <a:pPr>
                  <a:defRPr/>
                </a:pPr>
                <a:endParaRPr lang="en-US"/>
              </a:p>
            </p:txBody>
          </p:sp>
        </p:grpSp>
        <p:grpSp>
          <p:nvGrpSpPr>
            <p:cNvPr id="9" name="Group 28"/>
            <p:cNvGrpSpPr>
              <a:grpSpLocks/>
            </p:cNvGrpSpPr>
            <p:nvPr/>
          </p:nvGrpSpPr>
          <p:grpSpPr bwMode="auto">
            <a:xfrm>
              <a:off x="685801" y="2952750"/>
              <a:ext cx="2165819" cy="504825"/>
              <a:chOff x="432" y="1248"/>
              <a:chExt cx="1584" cy="318"/>
            </a:xfrm>
            <a:solidFill>
              <a:schemeClr val="accent2">
                <a:lumMod val="40000"/>
                <a:lumOff val="60000"/>
              </a:schemeClr>
            </a:solidFill>
          </p:grpSpPr>
          <p:sp>
            <p:nvSpPr>
              <p:cNvPr id="32809" name="Rectangle 29"/>
              <p:cNvSpPr>
                <a:spLocks noChangeArrowheads="1"/>
              </p:cNvSpPr>
              <p:nvPr/>
            </p:nvSpPr>
            <p:spPr bwMode="auto">
              <a:xfrm>
                <a:off x="432" y="1248"/>
                <a:ext cx="1104" cy="240"/>
              </a:xfrm>
              <a:prstGeom prst="rect">
                <a:avLst/>
              </a:prstGeom>
              <a:grpFill/>
              <a:ln w="9525">
                <a:solidFill>
                  <a:srgbClr val="FFB03D"/>
                </a:solidFill>
                <a:miter lim="800000"/>
                <a:headEnd/>
                <a:tailEnd/>
              </a:ln>
            </p:spPr>
            <p:txBody>
              <a:bodyPr wrap="none" anchor="ctr"/>
              <a:lstStyle/>
              <a:p>
                <a:pPr>
                  <a:defRPr/>
                </a:pPr>
                <a:endParaRPr lang="en-US">
                  <a:latin typeface="Calibri" pitchFamily="34" charset="0"/>
                </a:endParaRPr>
              </a:p>
            </p:txBody>
          </p:sp>
          <p:sp>
            <p:nvSpPr>
              <p:cNvPr id="32810" name="Text Box 30"/>
              <p:cNvSpPr txBox="1">
                <a:spLocks noChangeArrowheads="1"/>
              </p:cNvSpPr>
              <p:nvPr/>
            </p:nvSpPr>
            <p:spPr bwMode="auto">
              <a:xfrm>
                <a:off x="576" y="1248"/>
                <a:ext cx="960" cy="318"/>
              </a:xfrm>
              <a:prstGeom prst="rect">
                <a:avLst/>
              </a:prstGeom>
              <a:grpFill/>
              <a:ln w="9525">
                <a:noFill/>
                <a:miter lim="800000"/>
                <a:headEnd/>
                <a:tailEnd/>
              </a:ln>
            </p:spPr>
            <p:txBody>
              <a:bodyPr>
                <a:spAutoFit/>
              </a:bodyPr>
              <a:lstStyle/>
              <a:p>
                <a:pPr>
                  <a:spcBef>
                    <a:spcPct val="50000"/>
                  </a:spcBef>
                  <a:defRPr/>
                </a:pPr>
                <a:r>
                  <a:rPr lang="en-US" sz="2000" dirty="0">
                    <a:latin typeface="Perpetua" pitchFamily="18" charset="0"/>
                  </a:rPr>
                  <a:t>Participant</a:t>
                </a:r>
                <a:endParaRPr lang="en-US" sz="2000" dirty="0">
                  <a:solidFill>
                    <a:srgbClr val="FF0000"/>
                  </a:solidFill>
                  <a:latin typeface="Perpetua" pitchFamily="18" charset="0"/>
                </a:endParaRPr>
              </a:p>
            </p:txBody>
          </p:sp>
          <p:sp>
            <p:nvSpPr>
              <p:cNvPr id="32811" name="Line 31"/>
              <p:cNvSpPr>
                <a:spLocks noChangeShapeType="1"/>
              </p:cNvSpPr>
              <p:nvPr/>
            </p:nvSpPr>
            <p:spPr bwMode="auto">
              <a:xfrm>
                <a:off x="1536" y="1392"/>
                <a:ext cx="480" cy="0"/>
              </a:xfrm>
              <a:prstGeom prst="line">
                <a:avLst/>
              </a:prstGeom>
              <a:grpFill/>
              <a:ln w="9525">
                <a:solidFill>
                  <a:srgbClr val="FFB03D"/>
                </a:solidFill>
                <a:round/>
                <a:headEnd/>
                <a:tailEnd type="triangle" w="med" len="med"/>
              </a:ln>
            </p:spPr>
            <p:txBody>
              <a:bodyPr wrap="none" anchor="ctr"/>
              <a:lstStyle/>
              <a:p>
                <a:pPr>
                  <a:defRPr/>
                </a:pPr>
                <a:endParaRPr lang="en-US"/>
              </a:p>
            </p:txBody>
          </p:sp>
        </p:grpSp>
        <p:grpSp>
          <p:nvGrpSpPr>
            <p:cNvPr id="10" name="Group 32"/>
            <p:cNvGrpSpPr>
              <a:grpSpLocks/>
            </p:cNvGrpSpPr>
            <p:nvPr/>
          </p:nvGrpSpPr>
          <p:grpSpPr bwMode="auto">
            <a:xfrm>
              <a:off x="685801" y="3638550"/>
              <a:ext cx="2165819" cy="504825"/>
              <a:chOff x="432" y="1248"/>
              <a:chExt cx="1584" cy="318"/>
            </a:xfrm>
            <a:solidFill>
              <a:schemeClr val="accent2">
                <a:lumMod val="40000"/>
                <a:lumOff val="60000"/>
              </a:schemeClr>
            </a:solidFill>
          </p:grpSpPr>
          <p:sp>
            <p:nvSpPr>
              <p:cNvPr id="32806" name="Rectangle 33"/>
              <p:cNvSpPr>
                <a:spLocks noChangeArrowheads="1"/>
              </p:cNvSpPr>
              <p:nvPr/>
            </p:nvSpPr>
            <p:spPr bwMode="auto">
              <a:xfrm>
                <a:off x="432" y="1248"/>
                <a:ext cx="1104" cy="240"/>
              </a:xfrm>
              <a:prstGeom prst="rect">
                <a:avLst/>
              </a:prstGeom>
              <a:grpFill/>
              <a:ln w="9525">
                <a:solidFill>
                  <a:srgbClr val="FFB03D"/>
                </a:solidFill>
                <a:miter lim="800000"/>
                <a:headEnd/>
                <a:tailEnd/>
              </a:ln>
            </p:spPr>
            <p:txBody>
              <a:bodyPr wrap="none" anchor="ctr"/>
              <a:lstStyle/>
              <a:p>
                <a:pPr>
                  <a:defRPr/>
                </a:pPr>
                <a:endParaRPr lang="en-US">
                  <a:latin typeface="Calibri" pitchFamily="34" charset="0"/>
                </a:endParaRPr>
              </a:p>
            </p:txBody>
          </p:sp>
          <p:sp>
            <p:nvSpPr>
              <p:cNvPr id="32807" name="Text Box 34"/>
              <p:cNvSpPr txBox="1">
                <a:spLocks noChangeArrowheads="1"/>
              </p:cNvSpPr>
              <p:nvPr/>
            </p:nvSpPr>
            <p:spPr bwMode="auto">
              <a:xfrm>
                <a:off x="576" y="1248"/>
                <a:ext cx="960" cy="318"/>
              </a:xfrm>
              <a:prstGeom prst="rect">
                <a:avLst/>
              </a:prstGeom>
              <a:grpFill/>
              <a:ln w="9525">
                <a:noFill/>
                <a:miter lim="800000"/>
                <a:headEnd/>
                <a:tailEnd/>
              </a:ln>
            </p:spPr>
            <p:txBody>
              <a:bodyPr>
                <a:spAutoFit/>
              </a:bodyPr>
              <a:lstStyle/>
              <a:p>
                <a:pPr>
                  <a:spcBef>
                    <a:spcPct val="50000"/>
                  </a:spcBef>
                  <a:defRPr/>
                </a:pPr>
                <a:r>
                  <a:rPr lang="en-US" sz="2000" dirty="0">
                    <a:latin typeface="Perpetua" pitchFamily="18" charset="0"/>
                  </a:rPr>
                  <a:t>Participant</a:t>
                </a:r>
                <a:endParaRPr lang="en-US" sz="2000" dirty="0">
                  <a:solidFill>
                    <a:srgbClr val="FF0000"/>
                  </a:solidFill>
                  <a:latin typeface="Perpetua" pitchFamily="18" charset="0"/>
                </a:endParaRPr>
              </a:p>
            </p:txBody>
          </p:sp>
          <p:sp>
            <p:nvSpPr>
              <p:cNvPr id="32808" name="Line 35"/>
              <p:cNvSpPr>
                <a:spLocks noChangeShapeType="1"/>
              </p:cNvSpPr>
              <p:nvPr/>
            </p:nvSpPr>
            <p:spPr bwMode="auto">
              <a:xfrm>
                <a:off x="1536" y="1392"/>
                <a:ext cx="480" cy="0"/>
              </a:xfrm>
              <a:prstGeom prst="line">
                <a:avLst/>
              </a:prstGeom>
              <a:grpFill/>
              <a:ln w="9525">
                <a:solidFill>
                  <a:srgbClr val="FFB03D"/>
                </a:solidFill>
                <a:round/>
                <a:headEnd/>
                <a:tailEnd type="triangle" w="med" len="med"/>
              </a:ln>
            </p:spPr>
            <p:txBody>
              <a:bodyPr wrap="none" anchor="ctr"/>
              <a:lstStyle/>
              <a:p>
                <a:pPr>
                  <a:defRPr/>
                </a:pPr>
                <a:endParaRPr lang="en-US"/>
              </a:p>
            </p:txBody>
          </p:sp>
        </p:grpSp>
        <p:grpSp>
          <p:nvGrpSpPr>
            <p:cNvPr id="11" name="Group 36"/>
            <p:cNvGrpSpPr>
              <a:grpSpLocks/>
            </p:cNvGrpSpPr>
            <p:nvPr/>
          </p:nvGrpSpPr>
          <p:grpSpPr bwMode="auto">
            <a:xfrm>
              <a:off x="685801" y="4248150"/>
              <a:ext cx="2165819" cy="504825"/>
              <a:chOff x="432" y="1248"/>
              <a:chExt cx="1584" cy="318"/>
            </a:xfrm>
            <a:solidFill>
              <a:schemeClr val="accent2">
                <a:lumMod val="40000"/>
                <a:lumOff val="60000"/>
              </a:schemeClr>
            </a:solidFill>
          </p:grpSpPr>
          <p:sp>
            <p:nvSpPr>
              <p:cNvPr id="32803" name="Rectangle 37"/>
              <p:cNvSpPr>
                <a:spLocks noChangeArrowheads="1"/>
              </p:cNvSpPr>
              <p:nvPr/>
            </p:nvSpPr>
            <p:spPr bwMode="auto">
              <a:xfrm>
                <a:off x="432" y="1248"/>
                <a:ext cx="1104" cy="240"/>
              </a:xfrm>
              <a:prstGeom prst="rect">
                <a:avLst/>
              </a:prstGeom>
              <a:grpFill/>
              <a:ln w="9525">
                <a:solidFill>
                  <a:srgbClr val="FFB03D"/>
                </a:solidFill>
                <a:miter lim="800000"/>
                <a:headEnd/>
                <a:tailEnd/>
              </a:ln>
            </p:spPr>
            <p:txBody>
              <a:bodyPr wrap="none" anchor="ctr"/>
              <a:lstStyle/>
              <a:p>
                <a:pPr>
                  <a:defRPr/>
                </a:pPr>
                <a:endParaRPr lang="en-US">
                  <a:latin typeface="Calibri" pitchFamily="34" charset="0"/>
                </a:endParaRPr>
              </a:p>
            </p:txBody>
          </p:sp>
          <p:sp>
            <p:nvSpPr>
              <p:cNvPr id="32804" name="Text Box 38"/>
              <p:cNvSpPr txBox="1">
                <a:spLocks noChangeArrowheads="1"/>
              </p:cNvSpPr>
              <p:nvPr/>
            </p:nvSpPr>
            <p:spPr bwMode="auto">
              <a:xfrm>
                <a:off x="576" y="1248"/>
                <a:ext cx="960" cy="318"/>
              </a:xfrm>
              <a:prstGeom prst="rect">
                <a:avLst/>
              </a:prstGeom>
              <a:grpFill/>
              <a:ln w="9525">
                <a:noFill/>
                <a:miter lim="800000"/>
                <a:headEnd/>
                <a:tailEnd/>
              </a:ln>
            </p:spPr>
            <p:txBody>
              <a:bodyPr>
                <a:spAutoFit/>
              </a:bodyPr>
              <a:lstStyle/>
              <a:p>
                <a:pPr>
                  <a:spcBef>
                    <a:spcPct val="50000"/>
                  </a:spcBef>
                  <a:defRPr/>
                </a:pPr>
                <a:r>
                  <a:rPr lang="en-US" sz="2000" dirty="0">
                    <a:latin typeface="Perpetua" pitchFamily="18" charset="0"/>
                  </a:rPr>
                  <a:t>Participant</a:t>
                </a:r>
                <a:endParaRPr lang="en-US" sz="2000" dirty="0">
                  <a:solidFill>
                    <a:srgbClr val="FF0000"/>
                  </a:solidFill>
                  <a:latin typeface="Perpetua" pitchFamily="18" charset="0"/>
                </a:endParaRPr>
              </a:p>
            </p:txBody>
          </p:sp>
          <p:sp>
            <p:nvSpPr>
              <p:cNvPr id="32805" name="Line 39"/>
              <p:cNvSpPr>
                <a:spLocks noChangeShapeType="1"/>
              </p:cNvSpPr>
              <p:nvPr/>
            </p:nvSpPr>
            <p:spPr bwMode="auto">
              <a:xfrm>
                <a:off x="1536" y="1392"/>
                <a:ext cx="480" cy="0"/>
              </a:xfrm>
              <a:prstGeom prst="line">
                <a:avLst/>
              </a:prstGeom>
              <a:grpFill/>
              <a:ln w="9525">
                <a:solidFill>
                  <a:srgbClr val="FFB03D"/>
                </a:solidFill>
                <a:round/>
                <a:headEnd/>
                <a:tailEnd type="triangle" w="med" len="med"/>
              </a:ln>
            </p:spPr>
            <p:txBody>
              <a:bodyPr wrap="none" anchor="ctr"/>
              <a:lstStyle/>
              <a:p>
                <a:pPr>
                  <a:defRPr/>
                </a:pPr>
                <a:endParaRPr lang="en-US"/>
              </a:p>
            </p:txBody>
          </p:sp>
        </p:grpSp>
        <p:grpSp>
          <p:nvGrpSpPr>
            <p:cNvPr id="12" name="Group 40"/>
            <p:cNvGrpSpPr>
              <a:grpSpLocks/>
            </p:cNvGrpSpPr>
            <p:nvPr/>
          </p:nvGrpSpPr>
          <p:grpSpPr bwMode="auto">
            <a:xfrm>
              <a:off x="685801" y="4876800"/>
              <a:ext cx="2165819" cy="504825"/>
              <a:chOff x="432" y="1248"/>
              <a:chExt cx="1584" cy="318"/>
            </a:xfrm>
            <a:solidFill>
              <a:schemeClr val="accent2">
                <a:lumMod val="40000"/>
                <a:lumOff val="60000"/>
              </a:schemeClr>
            </a:solidFill>
          </p:grpSpPr>
          <p:sp>
            <p:nvSpPr>
              <p:cNvPr id="32800" name="Rectangle 41"/>
              <p:cNvSpPr>
                <a:spLocks noChangeArrowheads="1"/>
              </p:cNvSpPr>
              <p:nvPr/>
            </p:nvSpPr>
            <p:spPr bwMode="auto">
              <a:xfrm>
                <a:off x="432" y="1248"/>
                <a:ext cx="1104" cy="240"/>
              </a:xfrm>
              <a:prstGeom prst="rect">
                <a:avLst/>
              </a:prstGeom>
              <a:grpFill/>
              <a:ln w="9525">
                <a:solidFill>
                  <a:srgbClr val="FFB03D"/>
                </a:solidFill>
                <a:miter lim="800000"/>
                <a:headEnd/>
                <a:tailEnd/>
              </a:ln>
            </p:spPr>
            <p:txBody>
              <a:bodyPr wrap="none" anchor="ctr"/>
              <a:lstStyle/>
              <a:p>
                <a:pPr>
                  <a:defRPr/>
                </a:pPr>
                <a:endParaRPr lang="en-US">
                  <a:latin typeface="Calibri" pitchFamily="34" charset="0"/>
                </a:endParaRPr>
              </a:p>
            </p:txBody>
          </p:sp>
          <p:sp>
            <p:nvSpPr>
              <p:cNvPr id="32801" name="Text Box 42"/>
              <p:cNvSpPr txBox="1">
                <a:spLocks noChangeArrowheads="1"/>
              </p:cNvSpPr>
              <p:nvPr/>
            </p:nvSpPr>
            <p:spPr bwMode="auto">
              <a:xfrm>
                <a:off x="495" y="1248"/>
                <a:ext cx="1041" cy="318"/>
              </a:xfrm>
              <a:prstGeom prst="rect">
                <a:avLst/>
              </a:prstGeom>
              <a:grpFill/>
              <a:ln w="9525">
                <a:noFill/>
                <a:miter lim="800000"/>
                <a:headEnd/>
                <a:tailEnd/>
              </a:ln>
            </p:spPr>
            <p:txBody>
              <a:bodyPr wrap="square">
                <a:spAutoFit/>
              </a:bodyPr>
              <a:lstStyle/>
              <a:p>
                <a:pPr>
                  <a:spcBef>
                    <a:spcPct val="50000"/>
                  </a:spcBef>
                  <a:defRPr/>
                </a:pPr>
                <a:r>
                  <a:rPr lang="en-US" sz="2000" dirty="0">
                    <a:latin typeface="Perpetua" pitchFamily="18" charset="0"/>
                  </a:rPr>
                  <a:t>Participant</a:t>
                </a:r>
                <a:endParaRPr lang="en-US" sz="2000" dirty="0">
                  <a:solidFill>
                    <a:srgbClr val="FF0000"/>
                  </a:solidFill>
                  <a:latin typeface="Perpetua" pitchFamily="18" charset="0"/>
                </a:endParaRPr>
              </a:p>
            </p:txBody>
          </p:sp>
          <p:sp>
            <p:nvSpPr>
              <p:cNvPr id="32802" name="Line 43"/>
              <p:cNvSpPr>
                <a:spLocks noChangeShapeType="1"/>
              </p:cNvSpPr>
              <p:nvPr/>
            </p:nvSpPr>
            <p:spPr bwMode="auto">
              <a:xfrm>
                <a:off x="1536" y="1392"/>
                <a:ext cx="480" cy="0"/>
              </a:xfrm>
              <a:prstGeom prst="line">
                <a:avLst/>
              </a:prstGeom>
              <a:grpFill/>
              <a:ln w="9525">
                <a:solidFill>
                  <a:srgbClr val="FFB03D"/>
                </a:solidFill>
                <a:round/>
                <a:headEnd/>
                <a:tailEnd type="triangle" w="med" len="med"/>
              </a:ln>
            </p:spPr>
            <p:txBody>
              <a:bodyPr wrap="none" anchor="ctr"/>
              <a:lstStyle/>
              <a:p>
                <a:pPr>
                  <a:defRPr/>
                </a:pPr>
                <a:endParaRPr lang="en-US"/>
              </a:p>
            </p:txBody>
          </p:sp>
        </p:grpSp>
      </p:grpSp>
      <p:sp>
        <p:nvSpPr>
          <p:cNvPr id="1048628" name="Text Box 52"/>
          <p:cNvSpPr txBox="1">
            <a:spLocks noChangeArrowheads="1"/>
          </p:cNvSpPr>
          <p:nvPr/>
        </p:nvSpPr>
        <p:spPr bwMode="auto">
          <a:xfrm>
            <a:off x="6884508" y="2819401"/>
            <a:ext cx="2652253"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spcBef>
                <a:spcPct val="50000"/>
              </a:spcBef>
              <a:buClr>
                <a:schemeClr val="accent1"/>
              </a:buClr>
              <a:buFont typeface="Arial" pitchFamily="34" charset="0"/>
              <a:buChar char="•"/>
            </a:pPr>
            <a:r>
              <a:rPr lang="en-US" sz="1600" i="1" dirty="0" err="1">
                <a:solidFill>
                  <a:srgbClr val="C00000"/>
                </a:solidFill>
                <a:latin typeface="Arial" panose="020B0604020202020204" pitchFamily="34" charset="0"/>
                <a:cs typeface="Arial" panose="020B0604020202020204" pitchFamily="34" charset="0"/>
              </a:rPr>
              <a:t>Wakalah</a:t>
            </a: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(contract for managing the fund)</a:t>
            </a:r>
          </a:p>
        </p:txBody>
      </p:sp>
      <p:sp>
        <p:nvSpPr>
          <p:cNvPr id="1048629" name="Text Box 53"/>
          <p:cNvSpPr txBox="1">
            <a:spLocks noChangeArrowheads="1"/>
          </p:cNvSpPr>
          <p:nvPr/>
        </p:nvSpPr>
        <p:spPr bwMode="auto">
          <a:xfrm>
            <a:off x="6884508" y="3810001"/>
            <a:ext cx="2652253" cy="5847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spcBef>
                <a:spcPct val="50000"/>
              </a:spcBef>
              <a:buClr>
                <a:schemeClr val="accent1"/>
              </a:buClr>
              <a:buFont typeface="Arial" pitchFamily="34" charset="0"/>
              <a:buChar char="•"/>
            </a:pPr>
            <a:r>
              <a:rPr lang="en-US" sz="1600" i="1" dirty="0" err="1">
                <a:solidFill>
                  <a:srgbClr val="FF0000"/>
                </a:solidFill>
                <a:latin typeface="Arial" panose="020B0604020202020204" pitchFamily="34" charset="0"/>
                <a:cs typeface="Arial" panose="020B0604020202020204" pitchFamily="34" charset="0"/>
              </a:rPr>
              <a:t>Mudharabah</a:t>
            </a:r>
            <a:r>
              <a:rPr lang="en-US" sz="1600" dirty="0">
                <a:latin typeface="Arial" panose="020B0604020202020204" pitchFamily="34" charset="0"/>
                <a:cs typeface="Arial" panose="020B0604020202020204" pitchFamily="34" charset="0"/>
              </a:rPr>
              <a:t> (profit sharing) contracts</a:t>
            </a:r>
          </a:p>
        </p:txBody>
      </p:sp>
      <p:grpSp>
        <p:nvGrpSpPr>
          <p:cNvPr id="15" name="Group 54"/>
          <p:cNvGrpSpPr>
            <a:grpSpLocks/>
          </p:cNvGrpSpPr>
          <p:nvPr/>
        </p:nvGrpSpPr>
        <p:grpSpPr bwMode="auto">
          <a:xfrm>
            <a:off x="6884508" y="2058072"/>
            <a:ext cx="2716693" cy="685128"/>
            <a:chOff x="3744" y="1248"/>
            <a:chExt cx="1776" cy="480"/>
          </a:xfrm>
          <a:solidFill>
            <a:srgbClr val="FFC000"/>
          </a:solidFill>
        </p:grpSpPr>
        <p:sp>
          <p:nvSpPr>
            <p:cNvPr id="1048631" name="Rectangle 55"/>
            <p:cNvSpPr>
              <a:spLocks noChangeArrowheads="1"/>
            </p:cNvSpPr>
            <p:nvPr/>
          </p:nvSpPr>
          <p:spPr bwMode="auto">
            <a:xfrm>
              <a:off x="3744" y="1248"/>
              <a:ext cx="1776" cy="48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defRPr/>
              </a:pPr>
              <a:endParaRPr lang="en-US"/>
            </a:p>
          </p:txBody>
        </p:sp>
        <p:sp>
          <p:nvSpPr>
            <p:cNvPr id="1048632" name="Text Box 56"/>
            <p:cNvSpPr txBox="1">
              <a:spLocks noChangeArrowheads="1"/>
            </p:cNvSpPr>
            <p:nvPr/>
          </p:nvSpPr>
          <p:spPr bwMode="auto">
            <a:xfrm>
              <a:off x="3888" y="1344"/>
              <a:ext cx="1488" cy="28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spAutoFit/>
            </a:bodyPr>
            <a:lstStyle/>
            <a:p>
              <a:pPr>
                <a:spcBef>
                  <a:spcPct val="50000"/>
                </a:spcBef>
                <a:defRPr/>
              </a:pPr>
              <a:r>
                <a:rPr lang="en-US" sz="2000" dirty="0">
                  <a:latin typeface="Arial" panose="020B0604020202020204" pitchFamily="34" charset="0"/>
                  <a:cs typeface="Arial" panose="020B0604020202020204" pitchFamily="34" charset="0"/>
                </a:rPr>
                <a:t>Takaful Operator</a:t>
              </a:r>
            </a:p>
          </p:txBody>
        </p:sp>
      </p:grpSp>
      <p:sp>
        <p:nvSpPr>
          <p:cNvPr id="1048633" name="Rectangle 57"/>
          <p:cNvSpPr>
            <a:spLocks noChangeArrowheads="1"/>
          </p:cNvSpPr>
          <p:nvPr/>
        </p:nvSpPr>
        <p:spPr bwMode="auto">
          <a:xfrm>
            <a:off x="6884509" y="4876801"/>
            <a:ext cx="2716692" cy="83099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342900" indent="-342900">
              <a:spcBef>
                <a:spcPct val="50000"/>
              </a:spcBef>
              <a:buClr>
                <a:schemeClr val="accent1"/>
              </a:buClr>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Any other commercial contract not forbidden by the </a:t>
            </a:r>
            <a:r>
              <a:rPr lang="en-US" sz="1600" dirty="0" err="1">
                <a:solidFill>
                  <a:schemeClr val="tx1"/>
                </a:solidFill>
                <a:latin typeface="Arial" panose="020B0604020202020204" pitchFamily="34" charset="0"/>
                <a:cs typeface="Arial" panose="020B0604020202020204" pitchFamily="34" charset="0"/>
              </a:rPr>
              <a:t>Shariah</a:t>
            </a:r>
            <a:r>
              <a:rPr lang="en-US" sz="1600" dirty="0">
                <a:solidFill>
                  <a:schemeClr val="tx1"/>
                </a:solidFill>
                <a:latin typeface="Arial" panose="020B0604020202020204" pitchFamily="34" charset="0"/>
                <a:cs typeface="Arial" panose="020B0604020202020204" pitchFamily="34" charset="0"/>
              </a:rPr>
              <a:t>.</a:t>
            </a:r>
          </a:p>
        </p:txBody>
      </p:sp>
      <p:sp>
        <p:nvSpPr>
          <p:cNvPr id="86040" name="TextBox 65"/>
          <p:cNvSpPr txBox="1">
            <a:spLocks noChangeArrowheads="1"/>
          </p:cNvSpPr>
          <p:nvPr/>
        </p:nvSpPr>
        <p:spPr bwMode="auto">
          <a:xfrm>
            <a:off x="8077200" y="6383339"/>
            <a:ext cx="2362200" cy="249177"/>
          </a:xfrm>
          <a:prstGeom prst="rect">
            <a:avLst/>
          </a:prstGeom>
          <a:noFill/>
          <a:ln w="9525">
            <a:noFill/>
            <a:miter lim="800000"/>
            <a:headEnd/>
            <a:tailEnd/>
          </a:ln>
        </p:spPr>
        <p:txBody>
          <a:bodyPr>
            <a:spAutoFit/>
          </a:bodyPr>
          <a:lstStyle/>
          <a:p>
            <a:endParaRPr lang="en-US" sz="1000" dirty="0">
              <a:latin typeface="Tahoma" pitchFamily="34" charset="0"/>
              <a:cs typeface="Tahoma" pitchFamily="34" charset="0"/>
            </a:endParaRPr>
          </a:p>
        </p:txBody>
      </p:sp>
      <p:sp>
        <p:nvSpPr>
          <p:cNvPr id="16" name="Rectangle 15"/>
          <p:cNvSpPr/>
          <p:nvPr/>
        </p:nvSpPr>
        <p:spPr>
          <a:xfrm>
            <a:off x="7620000" y="4419600"/>
            <a:ext cx="1066800" cy="553998"/>
          </a:xfrm>
          <a:prstGeom prst="rect">
            <a:avLst/>
          </a:prstGeom>
          <a:noFill/>
        </p:spPr>
        <p:txBody>
          <a:bodyPr wrap="square" lIns="91440" tIns="45720" rIns="91440" bIns="45720">
            <a:spAutoFit/>
          </a:bodyPr>
          <a:lstStyle/>
          <a:p>
            <a:pPr algn="ctr"/>
            <a:r>
              <a:rPr lang="en-US" sz="3000" b="1"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OR</a:t>
            </a:r>
          </a:p>
        </p:txBody>
      </p:sp>
      <p:sp>
        <p:nvSpPr>
          <p:cNvPr id="63" name="Rectangle 62"/>
          <p:cNvSpPr/>
          <p:nvPr/>
        </p:nvSpPr>
        <p:spPr>
          <a:xfrm>
            <a:off x="7543800" y="3352800"/>
            <a:ext cx="1066800" cy="553998"/>
          </a:xfrm>
          <a:prstGeom prst="rect">
            <a:avLst/>
          </a:prstGeom>
          <a:noFill/>
        </p:spPr>
        <p:txBody>
          <a:bodyPr wrap="square" lIns="91440" tIns="45720" rIns="91440" bIns="45720">
            <a:spAutoFit/>
          </a:bodyPr>
          <a:lstStyle/>
          <a:p>
            <a:pPr algn="ctr"/>
            <a:r>
              <a:rPr lang="en-US" sz="3000" b="1"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OR</a:t>
            </a:r>
          </a:p>
        </p:txBody>
      </p:sp>
      <p:sp>
        <p:nvSpPr>
          <p:cNvPr id="18" name="Oval 17"/>
          <p:cNvSpPr/>
          <p:nvPr/>
        </p:nvSpPr>
        <p:spPr>
          <a:xfrm>
            <a:off x="1965729" y="4929967"/>
            <a:ext cx="2286000" cy="877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Arial Black" panose="020B0A04020102020204" pitchFamily="34" charset="0"/>
              </a:rPr>
              <a:t>Tabarru</a:t>
            </a:r>
            <a:r>
              <a:rPr lang="en-US" b="1" dirty="0">
                <a:solidFill>
                  <a:schemeClr val="tx1"/>
                </a:solidFill>
                <a:latin typeface="Arial Black" panose="020B0A04020102020204" pitchFamily="34" charset="0"/>
              </a:rPr>
              <a:t>’ Contract</a:t>
            </a:r>
          </a:p>
          <a:p>
            <a:pPr algn="ctr"/>
            <a:endParaRPr lang="en-US" dirty="0"/>
          </a:p>
        </p:txBody>
      </p:sp>
      <p:pic>
        <p:nvPicPr>
          <p:cNvPr id="50" name="Picture 49">
            <a:extLst>
              <a:ext uri="{FF2B5EF4-FFF2-40B4-BE49-F238E27FC236}">
                <a16:creationId xmlns:a16="http://schemas.microsoft.com/office/drawing/2014/main" id="{9C2E612D-C132-4CC3-9E95-93F4E97E4DB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26274" y="5761025"/>
            <a:ext cx="3988527" cy="1054100"/>
          </a:xfrm>
          <a:prstGeom prst="rect">
            <a:avLst/>
          </a:prstGeom>
        </p:spPr>
      </p:pic>
      <p:pic>
        <p:nvPicPr>
          <p:cNvPr id="51" name="Picture 50">
            <a:extLst>
              <a:ext uri="{FF2B5EF4-FFF2-40B4-BE49-F238E27FC236}">
                <a16:creationId xmlns:a16="http://schemas.microsoft.com/office/drawing/2014/main" id="{0135DB4E-0BA9-41CD-8008-D78DEAE4405D}"/>
              </a:ext>
            </a:extLst>
          </p:cNvPr>
          <p:cNvPicPr>
            <a:picLocks noChangeAspect="1"/>
          </p:cNvPicPr>
          <p:nvPr/>
        </p:nvPicPr>
        <p:blipFill>
          <a:blip r:embed="rId4"/>
          <a:stretch>
            <a:fillRect/>
          </a:stretch>
        </p:blipFill>
        <p:spPr>
          <a:xfrm>
            <a:off x="8483599" y="269705"/>
            <a:ext cx="3719312" cy="831534"/>
          </a:xfrm>
          <a:prstGeom prst="rect">
            <a:avLst/>
          </a:prstGeom>
        </p:spPr>
      </p:pic>
    </p:spTree>
    <p:extLst>
      <p:ext uri="{BB962C8B-B14F-4D97-AF65-F5344CB8AC3E}">
        <p14:creationId xmlns:p14="http://schemas.microsoft.com/office/powerpoint/2010/main" val="35954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85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486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486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48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0" grpId="0"/>
      <p:bldP spid="86021" grpId="0" animBg="1"/>
      <p:bldP spid="1048628" grpId="0" animBg="1" autoUpdateAnimBg="0"/>
      <p:bldP spid="1048629" grpId="0" animBg="1" autoUpdateAnimBg="0"/>
      <p:bldP spid="1048633" grpId="0" animBg="1" autoUpdateAnimBg="0"/>
      <p:bldP spid="16" grpId="0"/>
      <p:bldP spid="63"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0" y="304007"/>
            <a:ext cx="6677250" cy="1004316"/>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defRPr/>
            </a:pPr>
            <a:r>
              <a:rPr lang="en-US" sz="3000" dirty="0">
                <a:solidFill>
                  <a:schemeClr val="bg1"/>
                </a:solidFill>
                <a:latin typeface="Arial Black" panose="020B0A04020102020204" pitchFamily="34" charset="0"/>
              </a:rPr>
              <a:t>Difference Between Takaful and Insurance</a:t>
            </a:r>
          </a:p>
        </p:txBody>
      </p:sp>
      <p:grpSp>
        <p:nvGrpSpPr>
          <p:cNvPr id="44" name="Group 43"/>
          <p:cNvGrpSpPr/>
          <p:nvPr/>
        </p:nvGrpSpPr>
        <p:grpSpPr>
          <a:xfrm>
            <a:off x="1981581" y="3198984"/>
            <a:ext cx="2666618" cy="2124639"/>
            <a:chOff x="457581" y="3198983"/>
            <a:chExt cx="2666618" cy="2124639"/>
          </a:xfrm>
        </p:grpSpPr>
        <p:sp>
          <p:nvSpPr>
            <p:cNvPr id="45" name="Freeform 44"/>
            <p:cNvSpPr/>
            <p:nvPr/>
          </p:nvSpPr>
          <p:spPr>
            <a:xfrm>
              <a:off x="1874043" y="3258623"/>
              <a:ext cx="1250156" cy="347326"/>
            </a:xfrm>
            <a:custGeom>
              <a:avLst/>
              <a:gdLst>
                <a:gd name="connsiteX0" fmla="*/ 0 w 1250156"/>
                <a:gd name="connsiteY0" fmla="*/ 43416 h 347326"/>
                <a:gd name="connsiteX1" fmla="*/ 1076493 w 1250156"/>
                <a:gd name="connsiteY1" fmla="*/ 43416 h 347326"/>
                <a:gd name="connsiteX2" fmla="*/ 1076493 w 1250156"/>
                <a:gd name="connsiteY2" fmla="*/ 0 h 347326"/>
                <a:gd name="connsiteX3" fmla="*/ 1250156 w 1250156"/>
                <a:gd name="connsiteY3" fmla="*/ 173663 h 347326"/>
                <a:gd name="connsiteX4" fmla="*/ 1076493 w 1250156"/>
                <a:gd name="connsiteY4" fmla="*/ 347326 h 347326"/>
                <a:gd name="connsiteX5" fmla="*/ 1076493 w 1250156"/>
                <a:gd name="connsiteY5" fmla="*/ 303910 h 347326"/>
                <a:gd name="connsiteX6" fmla="*/ 0 w 1250156"/>
                <a:gd name="connsiteY6" fmla="*/ 303910 h 347326"/>
                <a:gd name="connsiteX7" fmla="*/ 0 w 1250156"/>
                <a:gd name="connsiteY7" fmla="*/ 43416 h 347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50156" h="347326">
                  <a:moveTo>
                    <a:pt x="0" y="43416"/>
                  </a:moveTo>
                  <a:lnTo>
                    <a:pt x="1076493" y="43416"/>
                  </a:lnTo>
                  <a:lnTo>
                    <a:pt x="1076493" y="0"/>
                  </a:lnTo>
                  <a:lnTo>
                    <a:pt x="1250156" y="173663"/>
                  </a:lnTo>
                  <a:lnTo>
                    <a:pt x="1076493" y="347326"/>
                  </a:lnTo>
                  <a:lnTo>
                    <a:pt x="1076493" y="303910"/>
                  </a:lnTo>
                  <a:lnTo>
                    <a:pt x="0" y="303910"/>
                  </a:lnTo>
                  <a:lnTo>
                    <a:pt x="0" y="4341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54211" rIns="141042" bIns="54211" numCol="1" spcCol="1270" anchor="t" anchorCtr="0">
              <a:noAutofit/>
            </a:bodyPr>
            <a:lstStyle/>
            <a:p>
              <a:pPr marL="171450" lvl="1" indent="-171450" defTabSz="755650">
                <a:lnSpc>
                  <a:spcPct val="90000"/>
                </a:lnSpc>
                <a:spcBef>
                  <a:spcPct val="0"/>
                </a:spcBef>
                <a:spcAft>
                  <a:spcPct val="15000"/>
                </a:spcAft>
                <a:buFontTx/>
                <a:buChar char="••"/>
              </a:pPr>
              <a:endParaRPr lang="en-US" sz="1700" dirty="0">
                <a:solidFill>
                  <a:sysClr val="windowText" lastClr="000000"/>
                </a:solidFill>
              </a:endParaRPr>
            </a:p>
          </p:txBody>
        </p:sp>
        <p:sp>
          <p:nvSpPr>
            <p:cNvPr id="46" name="Freeform 45"/>
            <p:cNvSpPr/>
            <p:nvPr/>
          </p:nvSpPr>
          <p:spPr>
            <a:xfrm>
              <a:off x="458058" y="3198983"/>
              <a:ext cx="1415126" cy="397582"/>
            </a:xfrm>
            <a:custGeom>
              <a:avLst/>
              <a:gdLst>
                <a:gd name="connsiteX0" fmla="*/ 0 w 1415126"/>
                <a:gd name="connsiteY0" fmla="*/ 66265 h 397582"/>
                <a:gd name="connsiteX1" fmla="*/ 66265 w 1415126"/>
                <a:gd name="connsiteY1" fmla="*/ 0 h 397582"/>
                <a:gd name="connsiteX2" fmla="*/ 1348861 w 1415126"/>
                <a:gd name="connsiteY2" fmla="*/ 0 h 397582"/>
                <a:gd name="connsiteX3" fmla="*/ 1415126 w 1415126"/>
                <a:gd name="connsiteY3" fmla="*/ 66265 h 397582"/>
                <a:gd name="connsiteX4" fmla="*/ 1415126 w 1415126"/>
                <a:gd name="connsiteY4" fmla="*/ 331317 h 397582"/>
                <a:gd name="connsiteX5" fmla="*/ 1348861 w 1415126"/>
                <a:gd name="connsiteY5" fmla="*/ 397582 h 397582"/>
                <a:gd name="connsiteX6" fmla="*/ 66265 w 1415126"/>
                <a:gd name="connsiteY6" fmla="*/ 397582 h 397582"/>
                <a:gd name="connsiteX7" fmla="*/ 0 w 1415126"/>
                <a:gd name="connsiteY7" fmla="*/ 331317 h 397582"/>
                <a:gd name="connsiteX8" fmla="*/ 0 w 1415126"/>
                <a:gd name="connsiteY8" fmla="*/ 66265 h 397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5126" h="397582">
                  <a:moveTo>
                    <a:pt x="0" y="66265"/>
                  </a:moveTo>
                  <a:cubicBezTo>
                    <a:pt x="0" y="29668"/>
                    <a:pt x="29668" y="0"/>
                    <a:pt x="66265" y="0"/>
                  </a:cubicBezTo>
                  <a:lnTo>
                    <a:pt x="1348861" y="0"/>
                  </a:lnTo>
                  <a:cubicBezTo>
                    <a:pt x="1385458" y="0"/>
                    <a:pt x="1415126" y="29668"/>
                    <a:pt x="1415126" y="66265"/>
                  </a:cubicBezTo>
                  <a:lnTo>
                    <a:pt x="1415126" y="331317"/>
                  </a:lnTo>
                  <a:cubicBezTo>
                    <a:pt x="1415126" y="367914"/>
                    <a:pt x="1385458" y="397582"/>
                    <a:pt x="1348861" y="397582"/>
                  </a:cubicBezTo>
                  <a:lnTo>
                    <a:pt x="66265" y="397582"/>
                  </a:lnTo>
                  <a:cubicBezTo>
                    <a:pt x="29668" y="397582"/>
                    <a:pt x="0" y="367914"/>
                    <a:pt x="0" y="331317"/>
                  </a:cubicBezTo>
                  <a:lnTo>
                    <a:pt x="0" y="662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608" tIns="57508" rIns="95608" bIns="57508" numCol="1" spcCol="1270" anchor="ctr" anchorCtr="0">
              <a:noAutofit/>
            </a:bodyPr>
            <a:lstStyle/>
            <a:p>
              <a:pPr algn="ctr" defTabSz="889000">
                <a:lnSpc>
                  <a:spcPct val="90000"/>
                </a:lnSpc>
                <a:spcBef>
                  <a:spcPct val="0"/>
                </a:spcBef>
                <a:spcAft>
                  <a:spcPct val="35000"/>
                </a:spcAft>
              </a:pPr>
              <a:r>
                <a:rPr lang="en-US" sz="2000" dirty="0">
                  <a:solidFill>
                    <a:sysClr val="windowText" lastClr="000000"/>
                  </a:solidFill>
                  <a:latin typeface="Arial" panose="020B0604020202020204" pitchFamily="34" charset="0"/>
                  <a:cs typeface="Arial" panose="020B0604020202020204" pitchFamily="34" charset="0"/>
                </a:rPr>
                <a:t>Ownership</a:t>
              </a:r>
            </a:p>
          </p:txBody>
        </p:sp>
        <p:sp>
          <p:nvSpPr>
            <p:cNvPr id="47" name="Right Arrow 46"/>
            <p:cNvSpPr/>
            <p:nvPr/>
          </p:nvSpPr>
          <p:spPr>
            <a:xfrm>
              <a:off x="1845534" y="4022107"/>
              <a:ext cx="1278284" cy="443583"/>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8" name="Freeform 47"/>
            <p:cNvSpPr/>
            <p:nvPr/>
          </p:nvSpPr>
          <p:spPr>
            <a:xfrm>
              <a:off x="457581" y="4053894"/>
              <a:ext cx="1387953" cy="380007"/>
            </a:xfrm>
            <a:custGeom>
              <a:avLst/>
              <a:gdLst>
                <a:gd name="connsiteX0" fmla="*/ 0 w 1387953"/>
                <a:gd name="connsiteY0" fmla="*/ 63336 h 380007"/>
                <a:gd name="connsiteX1" fmla="*/ 63336 w 1387953"/>
                <a:gd name="connsiteY1" fmla="*/ 0 h 380007"/>
                <a:gd name="connsiteX2" fmla="*/ 1324617 w 1387953"/>
                <a:gd name="connsiteY2" fmla="*/ 0 h 380007"/>
                <a:gd name="connsiteX3" fmla="*/ 1387953 w 1387953"/>
                <a:gd name="connsiteY3" fmla="*/ 63336 h 380007"/>
                <a:gd name="connsiteX4" fmla="*/ 1387953 w 1387953"/>
                <a:gd name="connsiteY4" fmla="*/ 316671 h 380007"/>
                <a:gd name="connsiteX5" fmla="*/ 1324617 w 1387953"/>
                <a:gd name="connsiteY5" fmla="*/ 380007 h 380007"/>
                <a:gd name="connsiteX6" fmla="*/ 63336 w 1387953"/>
                <a:gd name="connsiteY6" fmla="*/ 380007 h 380007"/>
                <a:gd name="connsiteX7" fmla="*/ 0 w 1387953"/>
                <a:gd name="connsiteY7" fmla="*/ 316671 h 380007"/>
                <a:gd name="connsiteX8" fmla="*/ 0 w 1387953"/>
                <a:gd name="connsiteY8" fmla="*/ 63336 h 38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7953" h="380007">
                  <a:moveTo>
                    <a:pt x="0" y="63336"/>
                  </a:moveTo>
                  <a:cubicBezTo>
                    <a:pt x="0" y="28356"/>
                    <a:pt x="28356" y="0"/>
                    <a:pt x="63336" y="0"/>
                  </a:cubicBezTo>
                  <a:lnTo>
                    <a:pt x="1324617" y="0"/>
                  </a:lnTo>
                  <a:cubicBezTo>
                    <a:pt x="1359597" y="0"/>
                    <a:pt x="1387953" y="28356"/>
                    <a:pt x="1387953" y="63336"/>
                  </a:cubicBezTo>
                  <a:lnTo>
                    <a:pt x="1387953" y="316671"/>
                  </a:lnTo>
                  <a:cubicBezTo>
                    <a:pt x="1387953" y="351651"/>
                    <a:pt x="1359597" y="380007"/>
                    <a:pt x="1324617" y="380007"/>
                  </a:cubicBezTo>
                  <a:lnTo>
                    <a:pt x="63336" y="380007"/>
                  </a:lnTo>
                  <a:cubicBezTo>
                    <a:pt x="28356" y="380007"/>
                    <a:pt x="0" y="351651"/>
                    <a:pt x="0" y="316671"/>
                  </a:cubicBezTo>
                  <a:lnTo>
                    <a:pt x="0" y="6333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750" tIns="56650" rIns="94750" bIns="56650" numCol="1" spcCol="1270" anchor="ctr" anchorCtr="0">
              <a:noAutofit/>
            </a:bodyPr>
            <a:lstStyle/>
            <a:p>
              <a:pPr algn="ctr" defTabSz="889000">
                <a:lnSpc>
                  <a:spcPct val="90000"/>
                </a:lnSpc>
                <a:spcBef>
                  <a:spcPct val="0"/>
                </a:spcBef>
                <a:spcAft>
                  <a:spcPct val="35000"/>
                </a:spcAft>
              </a:pPr>
              <a:r>
                <a:rPr lang="en-US" sz="2000" dirty="0">
                  <a:solidFill>
                    <a:sysClr val="windowText" lastClr="000000"/>
                  </a:solidFill>
                  <a:latin typeface="Arial" panose="020B0604020202020204" pitchFamily="34" charset="0"/>
                  <a:cs typeface="Arial" panose="020B0604020202020204" pitchFamily="34" charset="0"/>
                </a:rPr>
                <a:t>Risk</a:t>
              </a:r>
            </a:p>
          </p:txBody>
        </p:sp>
        <p:sp>
          <p:nvSpPr>
            <p:cNvPr id="49" name="Freeform 48"/>
            <p:cNvSpPr/>
            <p:nvPr/>
          </p:nvSpPr>
          <p:spPr>
            <a:xfrm>
              <a:off x="1834477" y="4929296"/>
              <a:ext cx="1289223" cy="356262"/>
            </a:xfrm>
            <a:custGeom>
              <a:avLst/>
              <a:gdLst>
                <a:gd name="connsiteX0" fmla="*/ 0 w 1289223"/>
                <a:gd name="connsiteY0" fmla="*/ 44533 h 356262"/>
                <a:gd name="connsiteX1" fmla="*/ 1111092 w 1289223"/>
                <a:gd name="connsiteY1" fmla="*/ 44533 h 356262"/>
                <a:gd name="connsiteX2" fmla="*/ 1111092 w 1289223"/>
                <a:gd name="connsiteY2" fmla="*/ 0 h 356262"/>
                <a:gd name="connsiteX3" fmla="*/ 1289223 w 1289223"/>
                <a:gd name="connsiteY3" fmla="*/ 178131 h 356262"/>
                <a:gd name="connsiteX4" fmla="*/ 1111092 w 1289223"/>
                <a:gd name="connsiteY4" fmla="*/ 356262 h 356262"/>
                <a:gd name="connsiteX5" fmla="*/ 1111092 w 1289223"/>
                <a:gd name="connsiteY5" fmla="*/ 311729 h 356262"/>
                <a:gd name="connsiteX6" fmla="*/ 0 w 1289223"/>
                <a:gd name="connsiteY6" fmla="*/ 311729 h 356262"/>
                <a:gd name="connsiteX7" fmla="*/ 0 w 1289223"/>
                <a:gd name="connsiteY7" fmla="*/ 44533 h 35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89223" h="356262">
                  <a:moveTo>
                    <a:pt x="0" y="44533"/>
                  </a:moveTo>
                  <a:lnTo>
                    <a:pt x="1111092" y="44533"/>
                  </a:lnTo>
                  <a:lnTo>
                    <a:pt x="1111092" y="0"/>
                  </a:lnTo>
                  <a:lnTo>
                    <a:pt x="1289223" y="178131"/>
                  </a:lnTo>
                  <a:lnTo>
                    <a:pt x="1111092" y="356262"/>
                  </a:lnTo>
                  <a:lnTo>
                    <a:pt x="1111092" y="311729"/>
                  </a:lnTo>
                  <a:lnTo>
                    <a:pt x="0" y="311729"/>
                  </a:lnTo>
                  <a:lnTo>
                    <a:pt x="0" y="44533"/>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55328" rIns="144393" bIns="55328" numCol="1" spcCol="1270" anchor="t" anchorCtr="0">
              <a:noAutofit/>
            </a:bodyPr>
            <a:lstStyle/>
            <a:p>
              <a:pPr marL="171450" lvl="1" indent="-171450" defTabSz="755650">
                <a:lnSpc>
                  <a:spcPct val="90000"/>
                </a:lnSpc>
                <a:spcBef>
                  <a:spcPct val="0"/>
                </a:spcBef>
                <a:spcAft>
                  <a:spcPct val="15000"/>
                </a:spcAft>
                <a:buFontTx/>
                <a:buChar char="••"/>
              </a:pPr>
              <a:endParaRPr lang="en-US" sz="1700" dirty="0">
                <a:solidFill>
                  <a:sysClr val="windowText" lastClr="000000"/>
                </a:solidFill>
              </a:endParaRPr>
            </a:p>
          </p:txBody>
        </p:sp>
        <p:sp>
          <p:nvSpPr>
            <p:cNvPr id="50" name="Freeform 49"/>
            <p:cNvSpPr/>
            <p:nvPr/>
          </p:nvSpPr>
          <p:spPr>
            <a:xfrm>
              <a:off x="457698" y="4891231"/>
              <a:ext cx="1376779" cy="432391"/>
            </a:xfrm>
            <a:custGeom>
              <a:avLst/>
              <a:gdLst>
                <a:gd name="connsiteX0" fmla="*/ 0 w 1376779"/>
                <a:gd name="connsiteY0" fmla="*/ 72067 h 432391"/>
                <a:gd name="connsiteX1" fmla="*/ 72067 w 1376779"/>
                <a:gd name="connsiteY1" fmla="*/ 0 h 432391"/>
                <a:gd name="connsiteX2" fmla="*/ 1304712 w 1376779"/>
                <a:gd name="connsiteY2" fmla="*/ 0 h 432391"/>
                <a:gd name="connsiteX3" fmla="*/ 1376779 w 1376779"/>
                <a:gd name="connsiteY3" fmla="*/ 72067 h 432391"/>
                <a:gd name="connsiteX4" fmla="*/ 1376779 w 1376779"/>
                <a:gd name="connsiteY4" fmla="*/ 360324 h 432391"/>
                <a:gd name="connsiteX5" fmla="*/ 1304712 w 1376779"/>
                <a:gd name="connsiteY5" fmla="*/ 432391 h 432391"/>
                <a:gd name="connsiteX6" fmla="*/ 72067 w 1376779"/>
                <a:gd name="connsiteY6" fmla="*/ 432391 h 432391"/>
                <a:gd name="connsiteX7" fmla="*/ 0 w 1376779"/>
                <a:gd name="connsiteY7" fmla="*/ 360324 h 432391"/>
                <a:gd name="connsiteX8" fmla="*/ 0 w 1376779"/>
                <a:gd name="connsiteY8" fmla="*/ 72067 h 43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6779" h="432391">
                  <a:moveTo>
                    <a:pt x="0" y="72067"/>
                  </a:moveTo>
                  <a:cubicBezTo>
                    <a:pt x="0" y="32265"/>
                    <a:pt x="32265" y="0"/>
                    <a:pt x="72067" y="0"/>
                  </a:cubicBezTo>
                  <a:lnTo>
                    <a:pt x="1304712" y="0"/>
                  </a:lnTo>
                  <a:cubicBezTo>
                    <a:pt x="1344514" y="0"/>
                    <a:pt x="1376779" y="32265"/>
                    <a:pt x="1376779" y="72067"/>
                  </a:cubicBezTo>
                  <a:lnTo>
                    <a:pt x="1376779" y="360324"/>
                  </a:lnTo>
                  <a:cubicBezTo>
                    <a:pt x="1376779" y="400126"/>
                    <a:pt x="1344514" y="432391"/>
                    <a:pt x="1304712" y="432391"/>
                  </a:cubicBezTo>
                  <a:lnTo>
                    <a:pt x="72067" y="432391"/>
                  </a:lnTo>
                  <a:cubicBezTo>
                    <a:pt x="32265" y="432391"/>
                    <a:pt x="0" y="400126"/>
                    <a:pt x="0" y="360324"/>
                  </a:cubicBezTo>
                  <a:lnTo>
                    <a:pt x="0" y="7206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308" tIns="59208" rIns="97308" bIns="59208" numCol="1" spcCol="1270" anchor="ctr" anchorCtr="0">
              <a:noAutofit/>
            </a:bodyPr>
            <a:lstStyle/>
            <a:p>
              <a:pPr algn="ctr" defTabSz="889000">
                <a:lnSpc>
                  <a:spcPct val="90000"/>
                </a:lnSpc>
                <a:spcBef>
                  <a:spcPct val="0"/>
                </a:spcBef>
                <a:spcAft>
                  <a:spcPct val="35000"/>
                </a:spcAft>
              </a:pPr>
              <a:r>
                <a:rPr lang="en-US" sz="2000" dirty="0">
                  <a:solidFill>
                    <a:sysClr val="windowText" lastClr="000000"/>
                  </a:solidFill>
                  <a:latin typeface="Arial" panose="020B0604020202020204" pitchFamily="34" charset="0"/>
                  <a:cs typeface="Arial" panose="020B0604020202020204" pitchFamily="34" charset="0"/>
                </a:rPr>
                <a:t>Surplus</a:t>
              </a:r>
            </a:p>
          </p:txBody>
        </p:sp>
      </p:grpSp>
      <p:sp>
        <p:nvSpPr>
          <p:cNvPr id="20484" name="Date Placeholder 4"/>
          <p:cNvSpPr>
            <a:spLocks noGrp="1"/>
          </p:cNvSpPr>
          <p:nvPr>
            <p:ph type="dt" sz="half" idx="10"/>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fld id="{2E6B9471-86EC-4D18-B12E-69309F2F6CB8}" type="datetime3">
              <a:rPr lang="en-US" sz="1800" kern="0">
                <a:solidFill>
                  <a:sysClr val="windowText" lastClr="000000"/>
                </a:solidFill>
                <a:latin typeface="Arial" pitchFamily="34" charset="0"/>
              </a:rPr>
              <a:pPr/>
              <a:t>20 March 2022</a:t>
            </a:fld>
            <a:endParaRPr lang="en-US" sz="1800" kern="0" dirty="0">
              <a:solidFill>
                <a:sysClr val="windowText" lastClr="000000"/>
              </a:solidFill>
              <a:latin typeface="Arial" pitchFamily="34" charset="0"/>
            </a:endParaRPr>
          </a:p>
        </p:txBody>
      </p:sp>
      <p:sp>
        <p:nvSpPr>
          <p:cNvPr id="20485"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sz="1800" kern="0">
                <a:solidFill>
                  <a:sysClr val="windowText" lastClr="000000"/>
                </a:solidFill>
                <a:latin typeface="Arial" pitchFamily="34" charset="0"/>
              </a:rPr>
              <a:t>MMJOOF</a:t>
            </a:r>
          </a:p>
        </p:txBody>
      </p:sp>
      <p:sp>
        <p:nvSpPr>
          <p:cNvPr id="20489" name="Slide Number Placeholder 8"/>
          <p:cNvSpPr>
            <a:spLocks noGrp="1"/>
          </p:cNvSpPr>
          <p:nvPr>
            <p:ph type="sldNum" sz="quarter" idx="12"/>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fld id="{E7695E13-A65A-4B05-88F2-17602EB32BB8}" type="slidenum">
              <a:rPr lang="en-US" sz="1800" kern="0">
                <a:solidFill>
                  <a:sysClr val="windowText" lastClr="000000"/>
                </a:solidFill>
                <a:latin typeface="Arial" pitchFamily="34" charset="0"/>
              </a:rPr>
              <a:pPr/>
              <a:t>5</a:t>
            </a:fld>
            <a:endParaRPr lang="en-US" sz="1800" kern="0" dirty="0">
              <a:solidFill>
                <a:sysClr val="windowText" lastClr="000000"/>
              </a:solidFill>
              <a:latin typeface="Arial" pitchFamily="34" charset="0"/>
            </a:endParaRPr>
          </a:p>
        </p:txBody>
      </p:sp>
      <p:sp>
        <p:nvSpPr>
          <p:cNvPr id="10" name="TextBox 9"/>
          <p:cNvSpPr txBox="1"/>
          <p:nvPr/>
        </p:nvSpPr>
        <p:spPr>
          <a:xfrm>
            <a:off x="6096001" y="5334000"/>
            <a:ext cx="184731" cy="369332"/>
          </a:xfrm>
          <a:prstGeom prst="rect">
            <a:avLst/>
          </a:prstGeom>
          <a:noFill/>
        </p:spPr>
        <p:txBody>
          <a:bodyPr wrap="none" rtlCol="0">
            <a:spAutoFit/>
          </a:bodyPr>
          <a:lstStyle/>
          <a:p>
            <a:endParaRPr lang="en-US" kern="0" dirty="0">
              <a:solidFill>
                <a:sysClr val="windowText" lastClr="000000"/>
              </a:solidFill>
            </a:endParaRPr>
          </a:p>
        </p:txBody>
      </p:sp>
      <p:sp>
        <p:nvSpPr>
          <p:cNvPr id="29" name="Freeform 28"/>
          <p:cNvSpPr/>
          <p:nvPr/>
        </p:nvSpPr>
        <p:spPr>
          <a:xfrm>
            <a:off x="5164222" y="2292381"/>
            <a:ext cx="1922385" cy="622098"/>
          </a:xfrm>
          <a:custGeom>
            <a:avLst/>
            <a:gdLst>
              <a:gd name="connsiteX0" fmla="*/ 0 w 1922385"/>
              <a:gd name="connsiteY0" fmla="*/ 62210 h 622098"/>
              <a:gd name="connsiteX1" fmla="*/ 62210 w 1922385"/>
              <a:gd name="connsiteY1" fmla="*/ 0 h 622098"/>
              <a:gd name="connsiteX2" fmla="*/ 1860175 w 1922385"/>
              <a:gd name="connsiteY2" fmla="*/ 0 h 622098"/>
              <a:gd name="connsiteX3" fmla="*/ 1922385 w 1922385"/>
              <a:gd name="connsiteY3" fmla="*/ 62210 h 622098"/>
              <a:gd name="connsiteX4" fmla="*/ 1922385 w 1922385"/>
              <a:gd name="connsiteY4" fmla="*/ 559888 h 622098"/>
              <a:gd name="connsiteX5" fmla="*/ 1860175 w 1922385"/>
              <a:gd name="connsiteY5" fmla="*/ 622098 h 622098"/>
              <a:gd name="connsiteX6" fmla="*/ 62210 w 1922385"/>
              <a:gd name="connsiteY6" fmla="*/ 622098 h 622098"/>
              <a:gd name="connsiteX7" fmla="*/ 0 w 1922385"/>
              <a:gd name="connsiteY7" fmla="*/ 559888 h 622098"/>
              <a:gd name="connsiteX8" fmla="*/ 0 w 192238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2385" h="622098">
                <a:moveTo>
                  <a:pt x="0" y="62210"/>
                </a:moveTo>
                <a:cubicBezTo>
                  <a:pt x="0" y="27852"/>
                  <a:pt x="27852" y="0"/>
                  <a:pt x="62210" y="0"/>
                </a:cubicBezTo>
                <a:lnTo>
                  <a:pt x="1860175" y="0"/>
                </a:lnTo>
                <a:cubicBezTo>
                  <a:pt x="1894533" y="0"/>
                  <a:pt x="1922385" y="27852"/>
                  <a:pt x="1922385" y="62210"/>
                </a:cubicBezTo>
                <a:lnTo>
                  <a:pt x="1922385" y="559888"/>
                </a:lnTo>
                <a:cubicBezTo>
                  <a:pt x="1922385" y="594246"/>
                  <a:pt x="1894533" y="622098"/>
                  <a:pt x="1860175" y="622098"/>
                </a:cubicBezTo>
                <a:lnTo>
                  <a:pt x="62210" y="622098"/>
                </a:lnTo>
                <a:cubicBezTo>
                  <a:pt x="27852" y="622098"/>
                  <a:pt x="0" y="594246"/>
                  <a:pt x="0" y="559888"/>
                </a:cubicBezTo>
                <a:lnTo>
                  <a:pt x="0" y="62210"/>
                </a:lnTo>
                <a:close/>
              </a:path>
            </a:pathLst>
          </a:cu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spcFirstLastPara="0" vert="horz" wrap="square" lIns="43621" tIns="43621" rIns="43621" bIns="43621" numCol="1" spcCol="1270" anchor="ctr" anchorCtr="0">
            <a:noAutofit/>
          </a:bodyPr>
          <a:lstStyle/>
          <a:p>
            <a:pPr algn="ctr" defTabSz="889000">
              <a:lnSpc>
                <a:spcPct val="90000"/>
              </a:lnSpc>
              <a:spcBef>
                <a:spcPct val="0"/>
              </a:spcBef>
              <a:spcAft>
                <a:spcPct val="35000"/>
              </a:spcAft>
            </a:pPr>
            <a:r>
              <a:rPr lang="en-US" sz="2000" b="1" dirty="0">
                <a:solidFill>
                  <a:sysClr val="windowText" lastClr="000000"/>
                </a:solidFill>
                <a:latin typeface="Arial" panose="020B0604020202020204" pitchFamily="34" charset="0"/>
                <a:cs typeface="Arial" panose="020B0604020202020204" pitchFamily="34" charset="0"/>
              </a:rPr>
              <a:t>Conventional Insurance</a:t>
            </a:r>
          </a:p>
        </p:txBody>
      </p:sp>
      <p:sp>
        <p:nvSpPr>
          <p:cNvPr id="30" name="Right Arrow 29"/>
          <p:cNvSpPr/>
          <p:nvPr/>
        </p:nvSpPr>
        <p:spPr>
          <a:xfrm rot="5400000">
            <a:off x="6070981" y="2968915"/>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31" name="Freeform 30"/>
          <p:cNvSpPr/>
          <p:nvPr/>
        </p:nvSpPr>
        <p:spPr>
          <a:xfrm>
            <a:off x="4881217" y="3132215"/>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 by Shareholders</a:t>
            </a:r>
          </a:p>
        </p:txBody>
      </p:sp>
      <p:sp>
        <p:nvSpPr>
          <p:cNvPr id="33" name="Right Arrow 32"/>
          <p:cNvSpPr/>
          <p:nvPr/>
        </p:nvSpPr>
        <p:spPr>
          <a:xfrm rot="5400000">
            <a:off x="6070981" y="3808748"/>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34" name="Freeform 33"/>
          <p:cNvSpPr/>
          <p:nvPr/>
        </p:nvSpPr>
        <p:spPr>
          <a:xfrm>
            <a:off x="4881217" y="3972048"/>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Transfer to Insurers</a:t>
            </a:r>
          </a:p>
        </p:txBody>
      </p:sp>
      <p:sp>
        <p:nvSpPr>
          <p:cNvPr id="35" name="Right Arrow 34"/>
          <p:cNvSpPr/>
          <p:nvPr/>
        </p:nvSpPr>
        <p:spPr>
          <a:xfrm rot="5400000">
            <a:off x="6070981" y="4648582"/>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36" name="Freeform 35"/>
          <p:cNvSpPr/>
          <p:nvPr/>
        </p:nvSpPr>
        <p:spPr>
          <a:xfrm>
            <a:off x="4881217" y="4811882"/>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Belongs to Shareholders / Company</a:t>
            </a:r>
          </a:p>
        </p:txBody>
      </p:sp>
      <p:sp>
        <p:nvSpPr>
          <p:cNvPr id="37" name="Freeform 36"/>
          <p:cNvSpPr/>
          <p:nvPr/>
        </p:nvSpPr>
        <p:spPr>
          <a:xfrm>
            <a:off x="8077200" y="2292381"/>
            <a:ext cx="1769970" cy="622098"/>
          </a:xfrm>
          <a:custGeom>
            <a:avLst/>
            <a:gdLst>
              <a:gd name="connsiteX0" fmla="*/ 0 w 1769970"/>
              <a:gd name="connsiteY0" fmla="*/ 62210 h 622098"/>
              <a:gd name="connsiteX1" fmla="*/ 62210 w 1769970"/>
              <a:gd name="connsiteY1" fmla="*/ 0 h 622098"/>
              <a:gd name="connsiteX2" fmla="*/ 1707760 w 1769970"/>
              <a:gd name="connsiteY2" fmla="*/ 0 h 622098"/>
              <a:gd name="connsiteX3" fmla="*/ 1769970 w 1769970"/>
              <a:gd name="connsiteY3" fmla="*/ 62210 h 622098"/>
              <a:gd name="connsiteX4" fmla="*/ 1769970 w 1769970"/>
              <a:gd name="connsiteY4" fmla="*/ 559888 h 622098"/>
              <a:gd name="connsiteX5" fmla="*/ 1707760 w 1769970"/>
              <a:gd name="connsiteY5" fmla="*/ 622098 h 622098"/>
              <a:gd name="connsiteX6" fmla="*/ 62210 w 1769970"/>
              <a:gd name="connsiteY6" fmla="*/ 622098 h 622098"/>
              <a:gd name="connsiteX7" fmla="*/ 0 w 1769970"/>
              <a:gd name="connsiteY7" fmla="*/ 559888 h 622098"/>
              <a:gd name="connsiteX8" fmla="*/ 0 w 1769970"/>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9970" h="622098">
                <a:moveTo>
                  <a:pt x="0" y="62210"/>
                </a:moveTo>
                <a:cubicBezTo>
                  <a:pt x="0" y="27852"/>
                  <a:pt x="27852" y="0"/>
                  <a:pt x="62210" y="0"/>
                </a:cubicBezTo>
                <a:lnTo>
                  <a:pt x="1707760" y="0"/>
                </a:lnTo>
                <a:cubicBezTo>
                  <a:pt x="1742118" y="0"/>
                  <a:pt x="1769970" y="27852"/>
                  <a:pt x="1769970" y="62210"/>
                </a:cubicBezTo>
                <a:lnTo>
                  <a:pt x="1769970" y="559888"/>
                </a:lnTo>
                <a:cubicBezTo>
                  <a:pt x="1769970" y="594246"/>
                  <a:pt x="1742118" y="622098"/>
                  <a:pt x="1707760" y="622098"/>
                </a:cubicBezTo>
                <a:lnTo>
                  <a:pt x="62210" y="622098"/>
                </a:lnTo>
                <a:cubicBezTo>
                  <a:pt x="27852" y="622098"/>
                  <a:pt x="0" y="594246"/>
                  <a:pt x="0" y="559888"/>
                </a:cubicBezTo>
                <a:lnTo>
                  <a:pt x="0" y="6221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3621" tIns="43621" rIns="43621" bIns="43621" numCol="1" spcCol="1270" anchor="ctr" anchorCtr="0">
            <a:noAutofit/>
          </a:bodyPr>
          <a:lstStyle/>
          <a:p>
            <a:pPr algn="ctr" defTabSz="889000">
              <a:lnSpc>
                <a:spcPct val="90000"/>
              </a:lnSpc>
              <a:spcBef>
                <a:spcPct val="0"/>
              </a:spcBef>
              <a:spcAft>
                <a:spcPct val="35000"/>
              </a:spcAft>
            </a:pPr>
            <a:r>
              <a:rPr lang="en-US" sz="2000" b="1" dirty="0">
                <a:solidFill>
                  <a:sysClr val="windowText" lastClr="000000"/>
                </a:solidFill>
                <a:latin typeface="Arial" panose="020B0604020202020204" pitchFamily="34" charset="0"/>
                <a:cs typeface="Arial" panose="020B0604020202020204" pitchFamily="34" charset="0"/>
              </a:rPr>
              <a:t>Takaful Insurance</a:t>
            </a:r>
          </a:p>
        </p:txBody>
      </p:sp>
      <p:sp>
        <p:nvSpPr>
          <p:cNvPr id="38" name="Right Arrow 37"/>
          <p:cNvSpPr/>
          <p:nvPr/>
        </p:nvSpPr>
        <p:spPr>
          <a:xfrm rot="5400000">
            <a:off x="8907752" y="2968915"/>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39" name="Freeform 38"/>
          <p:cNvSpPr/>
          <p:nvPr/>
        </p:nvSpPr>
        <p:spPr>
          <a:xfrm>
            <a:off x="7717988" y="3132215"/>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by Participants</a:t>
            </a:r>
          </a:p>
        </p:txBody>
      </p:sp>
      <p:sp>
        <p:nvSpPr>
          <p:cNvPr id="40" name="Right Arrow 39"/>
          <p:cNvSpPr/>
          <p:nvPr/>
        </p:nvSpPr>
        <p:spPr>
          <a:xfrm rot="5400000">
            <a:off x="8907752" y="3808748"/>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sp>
        <p:nvSpPr>
          <p:cNvPr id="41" name="Freeform 40"/>
          <p:cNvSpPr/>
          <p:nvPr/>
        </p:nvSpPr>
        <p:spPr>
          <a:xfrm>
            <a:off x="7717988" y="3972048"/>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Shared by Participants</a:t>
            </a:r>
          </a:p>
        </p:txBody>
      </p:sp>
      <p:sp>
        <p:nvSpPr>
          <p:cNvPr id="42" name="Right Arrow 41"/>
          <p:cNvSpPr/>
          <p:nvPr/>
        </p:nvSpPr>
        <p:spPr>
          <a:xfrm rot="5400000">
            <a:off x="8907752" y="4648582"/>
            <a:ext cx="108867" cy="108867"/>
          </a:xfrm>
          <a:prstGeom prst="rightArrow">
            <a:avLst>
              <a:gd name="adj1" fmla="val 667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43" name="Freeform 42"/>
          <p:cNvSpPr/>
          <p:nvPr/>
        </p:nvSpPr>
        <p:spPr>
          <a:xfrm>
            <a:off x="7717988" y="4811882"/>
            <a:ext cx="2488395" cy="622098"/>
          </a:xfrm>
          <a:custGeom>
            <a:avLst/>
            <a:gdLst>
              <a:gd name="connsiteX0" fmla="*/ 0 w 2488395"/>
              <a:gd name="connsiteY0" fmla="*/ 62210 h 622098"/>
              <a:gd name="connsiteX1" fmla="*/ 62210 w 2488395"/>
              <a:gd name="connsiteY1" fmla="*/ 0 h 622098"/>
              <a:gd name="connsiteX2" fmla="*/ 2426185 w 2488395"/>
              <a:gd name="connsiteY2" fmla="*/ 0 h 622098"/>
              <a:gd name="connsiteX3" fmla="*/ 2488395 w 2488395"/>
              <a:gd name="connsiteY3" fmla="*/ 62210 h 622098"/>
              <a:gd name="connsiteX4" fmla="*/ 2488395 w 2488395"/>
              <a:gd name="connsiteY4" fmla="*/ 559888 h 622098"/>
              <a:gd name="connsiteX5" fmla="*/ 2426185 w 2488395"/>
              <a:gd name="connsiteY5" fmla="*/ 622098 h 622098"/>
              <a:gd name="connsiteX6" fmla="*/ 62210 w 2488395"/>
              <a:gd name="connsiteY6" fmla="*/ 622098 h 622098"/>
              <a:gd name="connsiteX7" fmla="*/ 0 w 2488395"/>
              <a:gd name="connsiteY7" fmla="*/ 559888 h 622098"/>
              <a:gd name="connsiteX8" fmla="*/ 0 w 2488395"/>
              <a:gd name="connsiteY8" fmla="*/ 62210 h 62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8395" h="622098">
                <a:moveTo>
                  <a:pt x="0" y="62210"/>
                </a:moveTo>
                <a:cubicBezTo>
                  <a:pt x="0" y="27852"/>
                  <a:pt x="27852" y="0"/>
                  <a:pt x="62210" y="0"/>
                </a:cubicBezTo>
                <a:lnTo>
                  <a:pt x="2426185" y="0"/>
                </a:lnTo>
                <a:cubicBezTo>
                  <a:pt x="2460543" y="0"/>
                  <a:pt x="2488395" y="27852"/>
                  <a:pt x="2488395" y="62210"/>
                </a:cubicBezTo>
                <a:lnTo>
                  <a:pt x="2488395" y="559888"/>
                </a:lnTo>
                <a:cubicBezTo>
                  <a:pt x="2488395" y="594246"/>
                  <a:pt x="2460543" y="622098"/>
                  <a:pt x="2426185" y="622098"/>
                </a:cubicBezTo>
                <a:lnTo>
                  <a:pt x="62210" y="622098"/>
                </a:lnTo>
                <a:cubicBezTo>
                  <a:pt x="27852" y="622098"/>
                  <a:pt x="0" y="594246"/>
                  <a:pt x="0" y="559888"/>
                </a:cubicBezTo>
                <a:lnTo>
                  <a:pt x="0" y="6221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9811" tIns="39811" rIns="39811" bIns="39811" numCol="1" spcCol="1270" anchor="ctr" anchorCtr="0">
            <a:noAutofit/>
          </a:bodyPr>
          <a:lstStyle/>
          <a:p>
            <a:pPr algn="ctr" defTabSz="755650">
              <a:lnSpc>
                <a:spcPct val="90000"/>
              </a:lnSpc>
              <a:spcBef>
                <a:spcPct val="0"/>
              </a:spcBef>
              <a:spcAft>
                <a:spcPct val="35000"/>
              </a:spcAft>
            </a:pPr>
            <a:r>
              <a:rPr lang="en-US" sz="1700" dirty="0">
                <a:solidFill>
                  <a:sysClr val="windowText" lastClr="000000"/>
                </a:solidFill>
                <a:latin typeface="Arial" panose="020B0604020202020204" pitchFamily="34" charset="0"/>
                <a:cs typeface="Arial" panose="020B0604020202020204" pitchFamily="34" charset="0"/>
              </a:rPr>
              <a:t>Belongs to Participants</a:t>
            </a:r>
          </a:p>
        </p:txBody>
      </p:sp>
      <p:pic>
        <p:nvPicPr>
          <p:cNvPr id="52" name="Picture 51">
            <a:extLst>
              <a:ext uri="{FF2B5EF4-FFF2-40B4-BE49-F238E27FC236}">
                <a16:creationId xmlns:a16="http://schemas.microsoft.com/office/drawing/2014/main" id="{3F346D93-0C9D-441A-A755-75FC40CD541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294623"/>
            <a:ext cx="3169921" cy="1013700"/>
          </a:xfrm>
          <a:prstGeom prst="rect">
            <a:avLst/>
          </a:prstGeom>
        </p:spPr>
      </p:pic>
      <p:pic>
        <p:nvPicPr>
          <p:cNvPr id="32" name="Picture 31">
            <a:extLst>
              <a:ext uri="{FF2B5EF4-FFF2-40B4-BE49-F238E27FC236}">
                <a16:creationId xmlns:a16="http://schemas.microsoft.com/office/drawing/2014/main" id="{939B226C-DE68-43FB-A5DA-B597B656EABB}"/>
              </a:ext>
            </a:extLst>
          </p:cNvPr>
          <p:cNvPicPr>
            <a:picLocks noChangeAspect="1"/>
          </p:cNvPicPr>
          <p:nvPr/>
        </p:nvPicPr>
        <p:blipFill>
          <a:blip r:embed="rId4"/>
          <a:stretch>
            <a:fillRect/>
          </a:stretch>
        </p:blipFill>
        <p:spPr>
          <a:xfrm>
            <a:off x="9847170" y="304008"/>
            <a:ext cx="2344830" cy="986188"/>
          </a:xfrm>
          <a:prstGeom prst="rect">
            <a:avLst/>
          </a:prstGeom>
        </p:spPr>
      </p:pic>
    </p:spTree>
    <p:extLst>
      <p:ext uri="{BB962C8B-B14F-4D97-AF65-F5344CB8AC3E}">
        <p14:creationId xmlns:p14="http://schemas.microsoft.com/office/powerpoint/2010/main" val="3407590819"/>
      </p:ext>
    </p:extLst>
  </p:cSld>
  <p:clrMapOvr>
    <a:masterClrMapping/>
  </p:clrMapOvr>
  <p:transition>
    <p:dissolve/>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500" fill="hold"/>
                                        <p:tgtEl>
                                          <p:spTgt spid="44"/>
                                        </p:tgtEl>
                                        <p:attrNameLst>
                                          <p:attrName>ppt_x</p:attrName>
                                        </p:attrNameLst>
                                      </p:cBhvr>
                                      <p:tavLst>
                                        <p:tav tm="0">
                                          <p:val>
                                            <p:strVal val="#ppt_x"/>
                                          </p:val>
                                        </p:tav>
                                        <p:tav tm="100000">
                                          <p:val>
                                            <p:strVal val="#ppt_x"/>
                                          </p:val>
                                        </p:tav>
                                      </p:tavLst>
                                    </p:anim>
                                    <p:anim calcmode="lin" valueType="num">
                                      <p:cBhvr additive="base">
                                        <p:cTn id="1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fill="hold"/>
                                        <p:tgtEl>
                                          <p:spTgt spid="39"/>
                                        </p:tgtEl>
                                        <p:attrNameLst>
                                          <p:attrName>ppt_x</p:attrName>
                                        </p:attrNameLst>
                                      </p:cBhvr>
                                      <p:tavLst>
                                        <p:tav tm="0">
                                          <p:val>
                                            <p:strVal val="#ppt_x"/>
                                          </p:val>
                                        </p:tav>
                                        <p:tav tm="100000">
                                          <p:val>
                                            <p:strVal val="#ppt_x"/>
                                          </p:val>
                                        </p:tav>
                                      </p:tavLst>
                                    </p:anim>
                                    <p:anim calcmode="lin" valueType="num">
                                      <p:cBhvr additive="base">
                                        <p:cTn id="3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ppt_x"/>
                                          </p:val>
                                        </p:tav>
                                        <p:tav tm="100000">
                                          <p:val>
                                            <p:strVal val="#ppt_x"/>
                                          </p:val>
                                        </p:tav>
                                      </p:tavLst>
                                    </p:anim>
                                    <p:anim calcmode="lin" valueType="num">
                                      <p:cBhvr additive="base">
                                        <p:cTn id="3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ppt_x"/>
                                          </p:val>
                                        </p:tav>
                                        <p:tav tm="100000">
                                          <p:val>
                                            <p:strVal val="#ppt_x"/>
                                          </p:val>
                                        </p:tav>
                                      </p:tavLst>
                                    </p:anim>
                                    <p:anim calcmode="lin" valueType="num">
                                      <p:cBhvr additive="base">
                                        <p:cTn id="4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500" fill="hold"/>
                                        <p:tgtEl>
                                          <p:spTgt spid="43"/>
                                        </p:tgtEl>
                                        <p:attrNameLst>
                                          <p:attrName>ppt_x</p:attrName>
                                        </p:attrNameLst>
                                      </p:cBhvr>
                                      <p:tavLst>
                                        <p:tav tm="0">
                                          <p:val>
                                            <p:strVal val="#ppt_x"/>
                                          </p:val>
                                        </p:tav>
                                        <p:tav tm="100000">
                                          <p:val>
                                            <p:strVal val="#ppt_x"/>
                                          </p:val>
                                        </p:tav>
                                      </p:tavLst>
                                    </p:anim>
                                    <p:anim calcmode="lin" valueType="num">
                                      <p:cBhvr additive="base">
                                        <p:cTn id="5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4" grpId="0" animBg="1"/>
      <p:bldP spid="36" grpId="0" animBg="1"/>
      <p:bldP spid="37" grpId="0" animBg="1"/>
      <p:bldP spid="39" grpId="0" animBg="1"/>
      <p:bldP spid="41"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70480" y="304801"/>
            <a:ext cx="6442892" cy="1249363"/>
          </a:xfrm>
          <a:solidFill>
            <a:schemeClr val="accent3"/>
          </a:soli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GB" sz="3000" b="1" dirty="0">
                <a:solidFill>
                  <a:schemeClr val="bg1"/>
                </a:solidFill>
                <a:latin typeface="Arial Black" panose="020B0A04020102020204" pitchFamily="34" charset="0"/>
                <a:cs typeface="Arial" panose="020B0604020202020204" pitchFamily="34" charset="0"/>
              </a:rPr>
              <a:t>	Takaful Regulatory Framework </a:t>
            </a:r>
            <a:endParaRPr lang="en-US" sz="3000" b="1" dirty="0">
              <a:solidFill>
                <a:schemeClr val="bg1"/>
              </a:solidFill>
              <a:latin typeface="Arial Black" panose="020B0A04020102020204" pitchFamily="34" charset="0"/>
              <a:cs typeface="Arial" panose="020B0604020202020204" pitchFamily="34" charset="0"/>
            </a:endParaRPr>
          </a:p>
        </p:txBody>
      </p:sp>
      <p:sp>
        <p:nvSpPr>
          <p:cNvPr id="3088" name="Slide Number Placeholder 5"/>
          <p:cNvSpPr>
            <a:spLocks noGrp="1"/>
          </p:cNvSpPr>
          <p:nvPr>
            <p:ph type="sldNum" sz="quarter"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a:ln>
                  <a:noFill/>
                </a:ln>
                <a:solidFill>
                  <a:sysClr val="windowText" lastClr="000000"/>
                </a:solidFill>
                <a:effectLst/>
                <a:uLnTx/>
                <a:uFillTx/>
                <a:latin typeface="Arial" pitchFamily="34" charset="0"/>
                <a:cs typeface="Arial" pitchFamily="34" charset="0"/>
              </a:rPr>
              <a:t>MMJ</a:t>
            </a:r>
          </a:p>
        </p:txBody>
      </p:sp>
      <p:sp>
        <p:nvSpPr>
          <p:cNvPr id="8" name="Freeform 7"/>
          <p:cNvSpPr/>
          <p:nvPr/>
        </p:nvSpPr>
        <p:spPr>
          <a:xfrm>
            <a:off x="4953000" y="4599028"/>
            <a:ext cx="2272350" cy="1877698"/>
          </a:xfrm>
          <a:custGeom>
            <a:avLst/>
            <a:gdLst>
              <a:gd name="connsiteX0" fmla="*/ 0 w 1877698"/>
              <a:gd name="connsiteY0" fmla="*/ 938849 h 1877698"/>
              <a:gd name="connsiteX1" fmla="*/ 938849 w 1877698"/>
              <a:gd name="connsiteY1" fmla="*/ 0 h 1877698"/>
              <a:gd name="connsiteX2" fmla="*/ 1877698 w 1877698"/>
              <a:gd name="connsiteY2" fmla="*/ 938849 h 1877698"/>
              <a:gd name="connsiteX3" fmla="*/ 938849 w 1877698"/>
              <a:gd name="connsiteY3" fmla="*/ 1877698 h 1877698"/>
              <a:gd name="connsiteX4" fmla="*/ 0 w 1877698"/>
              <a:gd name="connsiteY4" fmla="*/ 938849 h 187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7698" h="1877698">
                <a:moveTo>
                  <a:pt x="0" y="938849"/>
                </a:moveTo>
                <a:cubicBezTo>
                  <a:pt x="0" y="420337"/>
                  <a:pt x="420337" y="0"/>
                  <a:pt x="938849" y="0"/>
                </a:cubicBezTo>
                <a:cubicBezTo>
                  <a:pt x="1457361" y="0"/>
                  <a:pt x="1877698" y="420337"/>
                  <a:pt x="1877698" y="938849"/>
                </a:cubicBezTo>
                <a:cubicBezTo>
                  <a:pt x="1877698" y="1457361"/>
                  <a:pt x="1457361" y="1877698"/>
                  <a:pt x="938849" y="1877698"/>
                </a:cubicBezTo>
                <a:cubicBezTo>
                  <a:pt x="420337" y="1877698"/>
                  <a:pt x="0" y="1457361"/>
                  <a:pt x="0" y="938849"/>
                </a:cubicBez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290223" tIns="290223" rIns="290223" bIns="290223" numCol="1" spcCol="1270" anchor="ctr" anchorCtr="0">
            <a:no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2400" b="1" i="0" u="none" strike="noStrike" kern="0" cap="none" spc="0" normalizeH="0" baseline="0" noProof="0" dirty="0">
                <a:ln/>
                <a:solidFill>
                  <a:schemeClr val="accent3"/>
                </a:solidFill>
                <a:effectLst/>
                <a:uLnTx/>
                <a:uFillTx/>
                <a:latin typeface="Arial" panose="020B0604020202020204" pitchFamily="34" charset="0"/>
                <a:cs typeface="Arial" panose="020B0604020202020204" pitchFamily="34" charset="0"/>
              </a:rPr>
              <a:t>Takaful Operations</a:t>
            </a:r>
          </a:p>
        </p:txBody>
      </p:sp>
      <p:sp>
        <p:nvSpPr>
          <p:cNvPr id="9" name="Left Arrow 8"/>
          <p:cNvSpPr/>
          <p:nvPr/>
        </p:nvSpPr>
        <p:spPr>
          <a:xfrm rot="12900000">
            <a:off x="3987303" y="4270993"/>
            <a:ext cx="1439263" cy="535144"/>
          </a:xfrm>
          <a:prstGeom prst="leftArrow">
            <a:avLst>
              <a:gd name="adj1" fmla="val 60000"/>
              <a:gd name="adj2" fmla="val 50000"/>
            </a:avLst>
          </a:prstGeom>
          <a:scene3d>
            <a:camera prst="perspectiveLeft" zoom="91000"/>
            <a:lightRig rig="threePt" dir="t">
              <a:rot lat="0" lon="0" rev="20640000"/>
            </a:lightRig>
          </a:scene3d>
        </p:spPr>
        <p:style>
          <a:lnRef idx="1">
            <a:schemeClr val="accent6"/>
          </a:lnRef>
          <a:fillRef idx="2">
            <a:schemeClr val="accent6"/>
          </a:fillRef>
          <a:effectRef idx="1">
            <a:schemeClr val="accent6"/>
          </a:effectRef>
          <a:fontRef idx="minor">
            <a:schemeClr val="dk1"/>
          </a:fontRef>
        </p:style>
      </p:sp>
      <p:sp>
        <p:nvSpPr>
          <p:cNvPr id="11" name="Freeform 10"/>
          <p:cNvSpPr/>
          <p:nvPr/>
        </p:nvSpPr>
        <p:spPr>
          <a:xfrm>
            <a:off x="2348060" y="2869274"/>
            <a:ext cx="2009336" cy="1427051"/>
          </a:xfrm>
          <a:custGeom>
            <a:avLst/>
            <a:gdLst>
              <a:gd name="connsiteX0" fmla="*/ 0 w 1783814"/>
              <a:gd name="connsiteY0" fmla="*/ 142705 h 1427051"/>
              <a:gd name="connsiteX1" fmla="*/ 142705 w 1783814"/>
              <a:gd name="connsiteY1" fmla="*/ 0 h 1427051"/>
              <a:gd name="connsiteX2" fmla="*/ 1641109 w 1783814"/>
              <a:gd name="connsiteY2" fmla="*/ 0 h 1427051"/>
              <a:gd name="connsiteX3" fmla="*/ 1783814 w 1783814"/>
              <a:gd name="connsiteY3" fmla="*/ 142705 h 1427051"/>
              <a:gd name="connsiteX4" fmla="*/ 1783814 w 1783814"/>
              <a:gd name="connsiteY4" fmla="*/ 1284346 h 1427051"/>
              <a:gd name="connsiteX5" fmla="*/ 1641109 w 1783814"/>
              <a:gd name="connsiteY5" fmla="*/ 1427051 h 1427051"/>
              <a:gd name="connsiteX6" fmla="*/ 142705 w 1783814"/>
              <a:gd name="connsiteY6" fmla="*/ 1427051 h 1427051"/>
              <a:gd name="connsiteX7" fmla="*/ 0 w 1783814"/>
              <a:gd name="connsiteY7" fmla="*/ 1284346 h 1427051"/>
              <a:gd name="connsiteX8" fmla="*/ 0 w 1783814"/>
              <a:gd name="connsiteY8" fmla="*/ 142705 h 14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814" h="1427051">
                <a:moveTo>
                  <a:pt x="0" y="142705"/>
                </a:moveTo>
                <a:cubicBezTo>
                  <a:pt x="0" y="63891"/>
                  <a:pt x="63891" y="0"/>
                  <a:pt x="142705" y="0"/>
                </a:cubicBezTo>
                <a:lnTo>
                  <a:pt x="1641109" y="0"/>
                </a:lnTo>
                <a:cubicBezTo>
                  <a:pt x="1719923" y="0"/>
                  <a:pt x="1783814" y="63891"/>
                  <a:pt x="1783814" y="142705"/>
                </a:cubicBezTo>
                <a:lnTo>
                  <a:pt x="1783814" y="1284346"/>
                </a:lnTo>
                <a:cubicBezTo>
                  <a:pt x="1783814" y="1363160"/>
                  <a:pt x="1719923" y="1427051"/>
                  <a:pt x="1641109" y="1427051"/>
                </a:cubicBezTo>
                <a:lnTo>
                  <a:pt x="142705" y="1427051"/>
                </a:lnTo>
                <a:cubicBezTo>
                  <a:pt x="63891" y="1427051"/>
                  <a:pt x="0" y="1363160"/>
                  <a:pt x="0" y="1284346"/>
                </a:cubicBezTo>
                <a:lnTo>
                  <a:pt x="0" y="142705"/>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7517" tIns="87517" rIns="87517" bIns="87517"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Board of Directors</a:t>
            </a:r>
          </a:p>
        </p:txBody>
      </p:sp>
      <p:sp>
        <p:nvSpPr>
          <p:cNvPr id="18" name="Left Arrow 17"/>
          <p:cNvSpPr/>
          <p:nvPr/>
        </p:nvSpPr>
        <p:spPr>
          <a:xfrm rot="16200000">
            <a:off x="5132125" y="3624036"/>
            <a:ext cx="1439263" cy="535144"/>
          </a:xfrm>
          <a:prstGeom prst="leftArrow">
            <a:avLst>
              <a:gd name="adj1" fmla="val 60000"/>
              <a:gd name="adj2" fmla="val 50000"/>
            </a:avLst>
          </a:prstGeom>
          <a:scene3d>
            <a:camera prst="perspectiveLeft" zoom="91000"/>
            <a:lightRig rig="threePt" dir="t">
              <a:rot lat="0" lon="0" rev="20640000"/>
            </a:lightRig>
          </a:scene3d>
        </p:spPr>
        <p:style>
          <a:lnRef idx="1">
            <a:schemeClr val="accent6"/>
          </a:lnRef>
          <a:fillRef idx="2">
            <a:schemeClr val="accent6"/>
          </a:fillRef>
          <a:effectRef idx="1">
            <a:schemeClr val="accent6"/>
          </a:effectRef>
          <a:fontRef idx="minor">
            <a:schemeClr val="dk1"/>
          </a:fontRef>
        </p:style>
      </p:sp>
      <p:sp>
        <p:nvSpPr>
          <p:cNvPr id="19" name="Freeform 18"/>
          <p:cNvSpPr/>
          <p:nvPr/>
        </p:nvSpPr>
        <p:spPr>
          <a:xfrm>
            <a:off x="4860177" y="1714833"/>
            <a:ext cx="1983158" cy="1544147"/>
          </a:xfrm>
          <a:custGeom>
            <a:avLst/>
            <a:gdLst>
              <a:gd name="connsiteX0" fmla="*/ 0 w 1783814"/>
              <a:gd name="connsiteY0" fmla="*/ 142705 h 1427051"/>
              <a:gd name="connsiteX1" fmla="*/ 142705 w 1783814"/>
              <a:gd name="connsiteY1" fmla="*/ 0 h 1427051"/>
              <a:gd name="connsiteX2" fmla="*/ 1641109 w 1783814"/>
              <a:gd name="connsiteY2" fmla="*/ 0 h 1427051"/>
              <a:gd name="connsiteX3" fmla="*/ 1783814 w 1783814"/>
              <a:gd name="connsiteY3" fmla="*/ 142705 h 1427051"/>
              <a:gd name="connsiteX4" fmla="*/ 1783814 w 1783814"/>
              <a:gd name="connsiteY4" fmla="*/ 1284346 h 1427051"/>
              <a:gd name="connsiteX5" fmla="*/ 1641109 w 1783814"/>
              <a:gd name="connsiteY5" fmla="*/ 1427051 h 1427051"/>
              <a:gd name="connsiteX6" fmla="*/ 142705 w 1783814"/>
              <a:gd name="connsiteY6" fmla="*/ 1427051 h 1427051"/>
              <a:gd name="connsiteX7" fmla="*/ 0 w 1783814"/>
              <a:gd name="connsiteY7" fmla="*/ 1284346 h 1427051"/>
              <a:gd name="connsiteX8" fmla="*/ 0 w 1783814"/>
              <a:gd name="connsiteY8" fmla="*/ 142705 h 14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814" h="1427051">
                <a:moveTo>
                  <a:pt x="0" y="142705"/>
                </a:moveTo>
                <a:cubicBezTo>
                  <a:pt x="0" y="63891"/>
                  <a:pt x="63891" y="0"/>
                  <a:pt x="142705" y="0"/>
                </a:cubicBezTo>
                <a:lnTo>
                  <a:pt x="1641109" y="0"/>
                </a:lnTo>
                <a:cubicBezTo>
                  <a:pt x="1719923" y="0"/>
                  <a:pt x="1783814" y="63891"/>
                  <a:pt x="1783814" y="142705"/>
                </a:cubicBezTo>
                <a:lnTo>
                  <a:pt x="1783814" y="1284346"/>
                </a:lnTo>
                <a:cubicBezTo>
                  <a:pt x="1783814" y="1363160"/>
                  <a:pt x="1719923" y="1427051"/>
                  <a:pt x="1641109" y="1427051"/>
                </a:cubicBezTo>
                <a:lnTo>
                  <a:pt x="142705" y="1427051"/>
                </a:lnTo>
                <a:cubicBezTo>
                  <a:pt x="63891" y="1427051"/>
                  <a:pt x="0" y="1363160"/>
                  <a:pt x="0" y="1284346"/>
                </a:cubicBezTo>
                <a:lnTo>
                  <a:pt x="0" y="142705"/>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87517" tIns="87517" rIns="87517" bIns="87517"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23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Government Supervisory</a:t>
            </a:r>
          </a:p>
        </p:txBody>
      </p:sp>
      <p:sp>
        <p:nvSpPr>
          <p:cNvPr id="20" name="Left Arrow 19"/>
          <p:cNvSpPr/>
          <p:nvPr/>
        </p:nvSpPr>
        <p:spPr>
          <a:xfrm rot="19500000">
            <a:off x="6841635" y="4270993"/>
            <a:ext cx="1439263" cy="535144"/>
          </a:xfrm>
          <a:prstGeom prst="leftArrow">
            <a:avLst>
              <a:gd name="adj1" fmla="val 60000"/>
              <a:gd name="adj2" fmla="val 50000"/>
            </a:avLst>
          </a:prstGeom>
          <a:scene3d>
            <a:camera prst="perspectiveLeft" zoom="91000"/>
            <a:lightRig rig="threePt" dir="t">
              <a:rot lat="0" lon="0" rev="20640000"/>
            </a:lightRig>
          </a:scene3d>
        </p:spPr>
        <p:style>
          <a:lnRef idx="1">
            <a:schemeClr val="accent6"/>
          </a:lnRef>
          <a:fillRef idx="2">
            <a:schemeClr val="accent6"/>
          </a:fillRef>
          <a:effectRef idx="1">
            <a:schemeClr val="accent6"/>
          </a:effectRef>
          <a:fontRef idx="minor">
            <a:schemeClr val="dk1"/>
          </a:fontRef>
        </p:style>
      </p:sp>
      <p:sp>
        <p:nvSpPr>
          <p:cNvPr id="21" name="Freeform 20"/>
          <p:cNvSpPr/>
          <p:nvPr/>
        </p:nvSpPr>
        <p:spPr>
          <a:xfrm>
            <a:off x="7926129" y="2840850"/>
            <a:ext cx="1783814" cy="1427051"/>
          </a:xfrm>
          <a:custGeom>
            <a:avLst/>
            <a:gdLst>
              <a:gd name="connsiteX0" fmla="*/ 0 w 1783814"/>
              <a:gd name="connsiteY0" fmla="*/ 142705 h 1427051"/>
              <a:gd name="connsiteX1" fmla="*/ 142705 w 1783814"/>
              <a:gd name="connsiteY1" fmla="*/ 0 h 1427051"/>
              <a:gd name="connsiteX2" fmla="*/ 1641109 w 1783814"/>
              <a:gd name="connsiteY2" fmla="*/ 0 h 1427051"/>
              <a:gd name="connsiteX3" fmla="*/ 1783814 w 1783814"/>
              <a:gd name="connsiteY3" fmla="*/ 142705 h 1427051"/>
              <a:gd name="connsiteX4" fmla="*/ 1783814 w 1783814"/>
              <a:gd name="connsiteY4" fmla="*/ 1284346 h 1427051"/>
              <a:gd name="connsiteX5" fmla="*/ 1641109 w 1783814"/>
              <a:gd name="connsiteY5" fmla="*/ 1427051 h 1427051"/>
              <a:gd name="connsiteX6" fmla="*/ 142705 w 1783814"/>
              <a:gd name="connsiteY6" fmla="*/ 1427051 h 1427051"/>
              <a:gd name="connsiteX7" fmla="*/ 0 w 1783814"/>
              <a:gd name="connsiteY7" fmla="*/ 1284346 h 1427051"/>
              <a:gd name="connsiteX8" fmla="*/ 0 w 1783814"/>
              <a:gd name="connsiteY8" fmla="*/ 142705 h 14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814" h="1427051">
                <a:moveTo>
                  <a:pt x="0" y="142705"/>
                </a:moveTo>
                <a:cubicBezTo>
                  <a:pt x="0" y="63891"/>
                  <a:pt x="63891" y="0"/>
                  <a:pt x="142705" y="0"/>
                </a:cubicBezTo>
                <a:lnTo>
                  <a:pt x="1641109" y="0"/>
                </a:lnTo>
                <a:cubicBezTo>
                  <a:pt x="1719923" y="0"/>
                  <a:pt x="1783814" y="63891"/>
                  <a:pt x="1783814" y="142705"/>
                </a:cubicBezTo>
                <a:lnTo>
                  <a:pt x="1783814" y="1284346"/>
                </a:lnTo>
                <a:cubicBezTo>
                  <a:pt x="1783814" y="1363160"/>
                  <a:pt x="1719923" y="1427051"/>
                  <a:pt x="1641109" y="1427051"/>
                </a:cubicBezTo>
                <a:lnTo>
                  <a:pt x="142705" y="1427051"/>
                </a:lnTo>
                <a:cubicBezTo>
                  <a:pt x="63891" y="1427051"/>
                  <a:pt x="0" y="1363160"/>
                  <a:pt x="0" y="1284346"/>
                </a:cubicBezTo>
                <a:lnTo>
                  <a:pt x="0" y="142705"/>
                </a:lnTo>
                <a:close/>
              </a:path>
            </a:pathLst>
          </a:custGeom>
        </p:spPr>
        <p:style>
          <a:lnRef idx="3">
            <a:schemeClr val="lt1"/>
          </a:lnRef>
          <a:fillRef idx="1">
            <a:schemeClr val="accent4"/>
          </a:fillRef>
          <a:effectRef idx="1">
            <a:schemeClr val="accent4"/>
          </a:effectRef>
          <a:fontRef idx="minor">
            <a:schemeClr val="lt1"/>
          </a:fontRef>
        </p:style>
        <p:txBody>
          <a:bodyPr spcFirstLastPara="0" vert="horz" wrap="square" lIns="87517" tIns="87517" rIns="87517" bIns="87517"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Sharia Advisory Board</a:t>
            </a:r>
          </a:p>
        </p:txBody>
      </p:sp>
      <p:pic>
        <p:nvPicPr>
          <p:cNvPr id="15" name="Picture 14">
            <a:extLst>
              <a:ext uri="{FF2B5EF4-FFF2-40B4-BE49-F238E27FC236}">
                <a16:creationId xmlns:a16="http://schemas.microsoft.com/office/drawing/2014/main" id="{A4EAC823-4380-4420-B38D-21FAFFB6C6C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554" y="304204"/>
            <a:ext cx="3988527" cy="1258855"/>
          </a:xfrm>
          <a:prstGeom prst="rect">
            <a:avLst/>
          </a:prstGeom>
        </p:spPr>
      </p:pic>
      <p:pic>
        <p:nvPicPr>
          <p:cNvPr id="13" name="Picture 12">
            <a:extLst>
              <a:ext uri="{FF2B5EF4-FFF2-40B4-BE49-F238E27FC236}">
                <a16:creationId xmlns:a16="http://schemas.microsoft.com/office/drawing/2014/main" id="{DC0E5082-9321-437B-82D4-7C2DA7527FF7}"/>
              </a:ext>
            </a:extLst>
          </p:cNvPr>
          <p:cNvPicPr>
            <a:picLocks noChangeAspect="1"/>
          </p:cNvPicPr>
          <p:nvPr/>
        </p:nvPicPr>
        <p:blipFill>
          <a:blip r:embed="rId4"/>
          <a:stretch>
            <a:fillRect/>
          </a:stretch>
        </p:blipFill>
        <p:spPr>
          <a:xfrm>
            <a:off x="8818036" y="304204"/>
            <a:ext cx="3373964" cy="1249363"/>
          </a:xfrm>
          <a:prstGeom prst="rect">
            <a:avLst/>
          </a:prstGeom>
        </p:spPr>
      </p:pic>
    </p:spTree>
    <p:extLst>
      <p:ext uri="{BB962C8B-B14F-4D97-AF65-F5344CB8AC3E}">
        <p14:creationId xmlns:p14="http://schemas.microsoft.com/office/powerpoint/2010/main" val="897280566"/>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2" name="breeze.wav"/>
          </p:stSnd>
        </p:sndAc>
      </p:transition>
    </mc:Choice>
    <mc:Fallback xmlns="">
      <p:transition spd="slow">
        <p:dissolve/>
        <p:sndAc>
          <p:stSnd>
            <p:snd r:embed="rId5"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circle(in)">
                                      <p:cBhvr>
                                        <p:cTn id="15" dur="2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circle(in)">
                                      <p:cBhvr>
                                        <p:cTn id="2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470400" y="703746"/>
            <a:ext cx="4409440" cy="1010351"/>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pPr eaLnBrk="1" hangingPunct="1"/>
            <a:r>
              <a:rPr lang="en-GB" sz="3000" b="1" dirty="0">
                <a:solidFill>
                  <a:schemeClr val="bg1"/>
                </a:solidFill>
                <a:latin typeface="Arial Black" panose="020B0A04020102020204" pitchFamily="34" charset="0"/>
              </a:rPr>
              <a:t>Management Responsibility</a:t>
            </a:r>
            <a:endParaRPr lang="en-US" sz="3000" b="1" dirty="0">
              <a:solidFill>
                <a:schemeClr val="bg1"/>
              </a:solidFill>
              <a:latin typeface="Arial Black" panose="020B0A04020102020204" pitchFamily="34" charset="0"/>
            </a:endParaRPr>
          </a:p>
        </p:txBody>
      </p:sp>
      <p:sp>
        <p:nvSpPr>
          <p:cNvPr id="3088" name="Slide Number Placeholder 5"/>
          <p:cNvSpPr>
            <a:spLocks noGrp="1"/>
          </p:cNvSpPr>
          <p:nvPr>
            <p:ph type="sldNum" sz="quarter"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a:ln>
                  <a:noFill/>
                </a:ln>
                <a:solidFill>
                  <a:sysClr val="windowText" lastClr="000000"/>
                </a:solidFill>
                <a:effectLst/>
                <a:uLnTx/>
                <a:uFillTx/>
                <a:latin typeface="Arial" pitchFamily="34" charset="0"/>
                <a:cs typeface="Arial" pitchFamily="34" charset="0"/>
              </a:rPr>
              <a:t>MMJ</a:t>
            </a:r>
          </a:p>
        </p:txBody>
      </p:sp>
      <p:sp>
        <p:nvSpPr>
          <p:cNvPr id="5" name="Freeform 4"/>
          <p:cNvSpPr/>
          <p:nvPr/>
        </p:nvSpPr>
        <p:spPr>
          <a:xfrm>
            <a:off x="4571997" y="4157204"/>
            <a:ext cx="3048004" cy="1784985"/>
          </a:xfrm>
          <a:custGeom>
            <a:avLst/>
            <a:gdLst>
              <a:gd name="connsiteX0" fmla="*/ 0 w 3048004"/>
              <a:gd name="connsiteY0" fmla="*/ 892493 h 1784985"/>
              <a:gd name="connsiteX1" fmla="*/ 1524002 w 3048004"/>
              <a:gd name="connsiteY1" fmla="*/ 0 h 1784985"/>
              <a:gd name="connsiteX2" fmla="*/ 3048004 w 3048004"/>
              <a:gd name="connsiteY2" fmla="*/ 892493 h 1784985"/>
              <a:gd name="connsiteX3" fmla="*/ 1524002 w 3048004"/>
              <a:gd name="connsiteY3" fmla="*/ 1784986 h 1784985"/>
              <a:gd name="connsiteX4" fmla="*/ 0 w 3048004"/>
              <a:gd name="connsiteY4" fmla="*/ 892493 h 1784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4" h="1784985">
                <a:moveTo>
                  <a:pt x="0" y="892493"/>
                </a:moveTo>
                <a:cubicBezTo>
                  <a:pt x="0" y="399583"/>
                  <a:pt x="682319" y="0"/>
                  <a:pt x="1524002" y="0"/>
                </a:cubicBezTo>
                <a:cubicBezTo>
                  <a:pt x="2365685" y="0"/>
                  <a:pt x="3048004" y="399583"/>
                  <a:pt x="3048004" y="892493"/>
                </a:cubicBezTo>
                <a:cubicBezTo>
                  <a:pt x="3048004" y="1385403"/>
                  <a:pt x="2365685" y="1784986"/>
                  <a:pt x="1524002" y="1784986"/>
                </a:cubicBezTo>
                <a:cubicBezTo>
                  <a:pt x="682319" y="1784986"/>
                  <a:pt x="0" y="1385403"/>
                  <a:pt x="0" y="8924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9070" tIns="274105" rIns="459070" bIns="274105"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US" sz="2000" b="1" i="0" u="none" strike="noStrike" kern="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Management’s Tripartite Responsibility</a:t>
            </a:r>
          </a:p>
        </p:txBody>
      </p:sp>
      <p:sp>
        <p:nvSpPr>
          <p:cNvPr id="6" name="Left Arrow 5"/>
          <p:cNvSpPr/>
          <p:nvPr/>
        </p:nvSpPr>
        <p:spPr>
          <a:xfrm rot="12900000">
            <a:off x="3945179" y="3718360"/>
            <a:ext cx="1225481" cy="50872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Freeform 6"/>
          <p:cNvSpPr/>
          <p:nvPr/>
        </p:nvSpPr>
        <p:spPr>
          <a:xfrm>
            <a:off x="3208124" y="2942972"/>
            <a:ext cx="1695735" cy="1356588"/>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833" tIns="77833" rIns="77833" bIns="7783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The Participants</a:t>
            </a:r>
          </a:p>
        </p:txBody>
      </p:sp>
      <p:sp>
        <p:nvSpPr>
          <p:cNvPr id="8" name="Left Arrow 7"/>
          <p:cNvSpPr/>
          <p:nvPr/>
        </p:nvSpPr>
        <p:spPr>
          <a:xfrm rot="16200000">
            <a:off x="5340994" y="3059952"/>
            <a:ext cx="1510013" cy="50872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reeform 8"/>
          <p:cNvSpPr/>
          <p:nvPr/>
        </p:nvSpPr>
        <p:spPr>
          <a:xfrm>
            <a:off x="5248133" y="1881011"/>
            <a:ext cx="1695735" cy="1356588"/>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833" tIns="77833" rIns="77833" bIns="7783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The Shareholders Interest</a:t>
            </a:r>
          </a:p>
        </p:txBody>
      </p:sp>
      <p:sp>
        <p:nvSpPr>
          <p:cNvPr id="11" name="Left Arrow 10"/>
          <p:cNvSpPr/>
          <p:nvPr/>
        </p:nvSpPr>
        <p:spPr>
          <a:xfrm rot="19500000">
            <a:off x="7021341" y="3718360"/>
            <a:ext cx="1225481" cy="50872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Freeform 17"/>
          <p:cNvSpPr/>
          <p:nvPr/>
        </p:nvSpPr>
        <p:spPr>
          <a:xfrm>
            <a:off x="7288141" y="2942972"/>
            <a:ext cx="1695735" cy="1356588"/>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833" tIns="77833" rIns="77833" bIns="7783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The Economy</a:t>
            </a:r>
          </a:p>
        </p:txBody>
      </p:sp>
      <p:pic>
        <p:nvPicPr>
          <p:cNvPr id="14" name="Picture 13">
            <a:extLst>
              <a:ext uri="{FF2B5EF4-FFF2-40B4-BE49-F238E27FC236}">
                <a16:creationId xmlns:a16="http://schemas.microsoft.com/office/drawing/2014/main" id="{58A2F5E6-FDD3-4E0F-95D2-70758AB765F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7464" y="5100154"/>
            <a:ext cx="3988527" cy="1054100"/>
          </a:xfrm>
          <a:prstGeom prst="rect">
            <a:avLst/>
          </a:prstGeom>
        </p:spPr>
      </p:pic>
      <p:pic>
        <p:nvPicPr>
          <p:cNvPr id="17" name="Picture 16">
            <a:extLst>
              <a:ext uri="{FF2B5EF4-FFF2-40B4-BE49-F238E27FC236}">
                <a16:creationId xmlns:a16="http://schemas.microsoft.com/office/drawing/2014/main" id="{F25D47F3-DA41-429A-AC40-96A035C1348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01896" y="690881"/>
            <a:ext cx="4168504" cy="1023216"/>
          </a:xfrm>
          <a:prstGeom prst="rect">
            <a:avLst/>
          </a:prstGeom>
        </p:spPr>
      </p:pic>
      <p:pic>
        <p:nvPicPr>
          <p:cNvPr id="15" name="Picture 14">
            <a:extLst>
              <a:ext uri="{FF2B5EF4-FFF2-40B4-BE49-F238E27FC236}">
                <a16:creationId xmlns:a16="http://schemas.microsoft.com/office/drawing/2014/main" id="{555A678B-DE95-4AB2-ADEC-06B8F0A3F1DD}"/>
              </a:ext>
            </a:extLst>
          </p:cNvPr>
          <p:cNvPicPr>
            <a:picLocks noChangeAspect="1"/>
          </p:cNvPicPr>
          <p:nvPr/>
        </p:nvPicPr>
        <p:blipFill>
          <a:blip r:embed="rId5"/>
          <a:stretch>
            <a:fillRect/>
          </a:stretch>
        </p:blipFill>
        <p:spPr>
          <a:xfrm>
            <a:off x="8640198" y="723087"/>
            <a:ext cx="3551802" cy="991010"/>
          </a:xfrm>
          <a:prstGeom prst="rect">
            <a:avLst/>
          </a:prstGeom>
        </p:spPr>
      </p:pic>
    </p:spTree>
    <p:extLst>
      <p:ext uri="{BB962C8B-B14F-4D97-AF65-F5344CB8AC3E}">
        <p14:creationId xmlns:p14="http://schemas.microsoft.com/office/powerpoint/2010/main" val="1455973970"/>
      </p:ext>
    </p:extLst>
  </p:cSld>
  <p:clrMapOvr>
    <a:masterClrMapping/>
  </p:clrMapOvr>
  <p:transition>
    <p:dissolve/>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3738881" y="504507"/>
            <a:ext cx="5110480" cy="906464"/>
          </a:xfrm>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en-US" sz="2400" dirty="0"/>
              <a:t>TAKAFUL MEDICAL INSURANCE</a:t>
            </a:r>
          </a:p>
        </p:txBody>
      </p:sp>
      <p:sp>
        <p:nvSpPr>
          <p:cNvPr id="28675" name="Rectangle 3"/>
          <p:cNvSpPr>
            <a:spLocks noGrp="1" noChangeArrowheads="1"/>
          </p:cNvSpPr>
          <p:nvPr>
            <p:ph idx="1"/>
          </p:nvPr>
        </p:nvSpPr>
        <p:spPr>
          <a:xfrm>
            <a:off x="609599" y="1517588"/>
            <a:ext cx="11408229" cy="4920534"/>
          </a:xfrm>
        </p:spPr>
        <p:txBody>
          <a:bodyPr/>
          <a:lstStyle/>
          <a:p>
            <a:pPr marL="0" indent="0" algn="just">
              <a:buNone/>
            </a:pPr>
            <a:r>
              <a:rPr lang="en-US" sz="3600" dirty="0"/>
              <a:t>Medical Takaful- </a:t>
            </a:r>
            <a:r>
              <a:rPr lang="en-US" sz="2400" dirty="0"/>
              <a:t>Employers, Associations, Families and Individuals buy this product to cover their staff or members. Participants to the Takaful Medical Scheme have numerous local medical service providers to visit for consultation and necessary treatment. The Medical Services Providers who shall have met the Operator’s criteria in terms of adequate modern facility and would have signed an agreement with the Takaful Operator to render services to all participants who visit them. The bills to such services  as well as necessary evacuation expenses are paid by the Operator</a:t>
            </a:r>
          </a:p>
          <a:p>
            <a:pPr marL="0" indent="0" algn="just">
              <a:buNone/>
            </a:pPr>
            <a:r>
              <a:rPr lang="en-US" sz="2400" dirty="0"/>
              <a:t>From the </a:t>
            </a:r>
            <a:r>
              <a:rPr lang="en-US" sz="2400"/>
              <a:t>Participant fund. </a:t>
            </a:r>
            <a:endParaRPr lang="en-US" sz="3600" dirty="0"/>
          </a:p>
        </p:txBody>
      </p:sp>
      <p:pic>
        <p:nvPicPr>
          <p:cNvPr id="28676" name="Picture 4" descr="J0185161"/>
          <p:cNvPicPr>
            <a:picLocks noChangeAspect="1" noChangeArrowheads="1"/>
          </p:cNvPicPr>
          <p:nvPr/>
        </p:nvPicPr>
        <p:blipFill>
          <a:blip r:embed="rId4"/>
          <a:srcRect/>
          <a:stretch>
            <a:fillRect/>
          </a:stretch>
        </p:blipFill>
        <p:spPr bwMode="auto">
          <a:xfrm>
            <a:off x="8737599" y="4058816"/>
            <a:ext cx="3366965" cy="2379306"/>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a:t>23/03/2014</a:t>
            </a:r>
          </a:p>
        </p:txBody>
      </p:sp>
      <p:sp>
        <p:nvSpPr>
          <p:cNvPr id="6" name="Footer Placeholder 5"/>
          <p:cNvSpPr>
            <a:spLocks noGrp="1"/>
          </p:cNvSpPr>
          <p:nvPr>
            <p:ph type="ftr" sz="quarter" idx="11"/>
          </p:nvPr>
        </p:nvSpPr>
        <p:spPr/>
        <p:txBody>
          <a:bodyPr/>
          <a:lstStyle/>
          <a:p>
            <a:r>
              <a:rPr lang="en-US"/>
              <a:t>Joof Momodou Musa</a:t>
            </a:r>
          </a:p>
        </p:txBody>
      </p:sp>
      <p:pic>
        <p:nvPicPr>
          <p:cNvPr id="10" name="Picture 9">
            <a:extLst>
              <a:ext uri="{FF2B5EF4-FFF2-40B4-BE49-F238E27FC236}">
                <a16:creationId xmlns:a16="http://schemas.microsoft.com/office/drawing/2014/main" id="{5BDAF197-649F-492B-BBB7-20ACDF195F1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 y="419878"/>
            <a:ext cx="3535680" cy="992362"/>
          </a:xfrm>
          <a:prstGeom prst="rect">
            <a:avLst/>
          </a:prstGeom>
        </p:spPr>
      </p:pic>
      <p:pic>
        <p:nvPicPr>
          <p:cNvPr id="11" name="Picture 10">
            <a:extLst>
              <a:ext uri="{FF2B5EF4-FFF2-40B4-BE49-F238E27FC236}">
                <a16:creationId xmlns:a16="http://schemas.microsoft.com/office/drawing/2014/main" id="{398F99B2-6478-4F75-B17B-451AF961E111}"/>
              </a:ext>
            </a:extLst>
          </p:cNvPr>
          <p:cNvPicPr>
            <a:picLocks noChangeAspect="1"/>
          </p:cNvPicPr>
          <p:nvPr/>
        </p:nvPicPr>
        <p:blipFill>
          <a:blip r:embed="rId6"/>
          <a:stretch>
            <a:fillRect/>
          </a:stretch>
        </p:blipFill>
        <p:spPr>
          <a:xfrm>
            <a:off x="8498114" y="504508"/>
            <a:ext cx="3693886" cy="906464"/>
          </a:xfrm>
          <a:prstGeom prst="rect">
            <a:avLst/>
          </a:prstGeom>
        </p:spPr>
      </p:pic>
    </p:spTree>
    <p:extLst>
      <p:ext uri="{BB962C8B-B14F-4D97-AF65-F5344CB8AC3E}">
        <p14:creationId xmlns:p14="http://schemas.microsoft.com/office/powerpoint/2010/main" val="16291873"/>
      </p:ext>
    </p:extLst>
  </p:cSld>
  <p:clrMapOvr>
    <a:masterClrMapping/>
  </p:clrMapOvr>
  <p:transition>
    <p:dissolve/>
    <p:sndAc>
      <p:stSnd>
        <p:snd r:embed="rId3" name="breez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importance and vitality of Medical Schemes to a Nation cannot be over emphasized. </a:t>
            </a:r>
          </a:p>
          <a:p>
            <a:r>
              <a:rPr lang="en-US" dirty="0"/>
              <a:t>Annual Budgeting for the provision of health services</a:t>
            </a:r>
          </a:p>
          <a:p>
            <a:r>
              <a:rPr lang="en-US" dirty="0"/>
              <a:t>Equality – catering for all without Segregation</a:t>
            </a:r>
          </a:p>
          <a:p>
            <a:r>
              <a:rPr lang="en-US" dirty="0"/>
              <a:t>Increased limits funds</a:t>
            </a:r>
          </a:p>
          <a:p>
            <a:r>
              <a:rPr lang="en-US" dirty="0"/>
              <a:t>Increased efficiency in medical service delivery</a:t>
            </a:r>
          </a:p>
          <a:p>
            <a:r>
              <a:rPr lang="en-US" dirty="0"/>
              <a:t>Above all – Evacuation expenses</a:t>
            </a:r>
          </a:p>
        </p:txBody>
      </p:sp>
      <p:sp>
        <p:nvSpPr>
          <p:cNvPr id="4" name="AutoShape 2"/>
          <p:cNvSpPr>
            <a:spLocks noGrp="1" noChangeArrowheads="1"/>
          </p:cNvSpPr>
          <p:nvPr>
            <p:ph type="title"/>
          </p:nvPr>
        </p:nvSpPr>
        <p:spPr>
          <a:xfrm>
            <a:off x="3090300" y="631168"/>
            <a:ext cx="6011400" cy="827840"/>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en-US" sz="2000" dirty="0"/>
              <a:t>THE IMPORTANCE OF MEDICAL INSURANCE TO THE NATION</a:t>
            </a:r>
          </a:p>
        </p:txBody>
      </p:sp>
      <p:pic>
        <p:nvPicPr>
          <p:cNvPr id="8" name="Picture 7">
            <a:extLst>
              <a:ext uri="{FF2B5EF4-FFF2-40B4-BE49-F238E27FC236}">
                <a16:creationId xmlns:a16="http://schemas.microsoft.com/office/drawing/2014/main" id="{18A6A6BD-2214-4D9B-803B-4C39D8F9951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48744" y="316008"/>
            <a:ext cx="2878935" cy="1143000"/>
          </a:xfrm>
          <a:prstGeom prst="rect">
            <a:avLst/>
          </a:prstGeom>
        </p:spPr>
      </p:pic>
      <p:pic>
        <p:nvPicPr>
          <p:cNvPr id="6" name="Picture 5">
            <a:extLst>
              <a:ext uri="{FF2B5EF4-FFF2-40B4-BE49-F238E27FC236}">
                <a16:creationId xmlns:a16="http://schemas.microsoft.com/office/drawing/2014/main" id="{D125D703-0667-4C8C-9742-7A6525D4E0C9}"/>
              </a:ext>
            </a:extLst>
          </p:cNvPr>
          <p:cNvPicPr>
            <a:picLocks noChangeAspect="1"/>
          </p:cNvPicPr>
          <p:nvPr/>
        </p:nvPicPr>
        <p:blipFill>
          <a:blip r:embed="rId4"/>
          <a:stretch>
            <a:fillRect/>
          </a:stretch>
        </p:blipFill>
        <p:spPr>
          <a:xfrm>
            <a:off x="8904514" y="631167"/>
            <a:ext cx="3287486" cy="827841"/>
          </a:xfrm>
          <a:prstGeom prst="rect">
            <a:avLst/>
          </a:prstGeom>
        </p:spPr>
      </p:pic>
    </p:spTree>
    <p:extLst>
      <p:ext uri="{BB962C8B-B14F-4D97-AF65-F5344CB8AC3E}">
        <p14:creationId xmlns:p14="http://schemas.microsoft.com/office/powerpoint/2010/main" val="3843554101"/>
      </p:ext>
    </p:extLst>
  </p:cSld>
  <p:clrMapOvr>
    <a:masterClrMapping/>
  </p:clrMapOvr>
  <p:transition>
    <p:dissolve/>
    <p:sndAc>
      <p:stSnd>
        <p:snd r:embed="rId2" name="breeze.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1456</TotalTime>
  <Words>748</Words>
  <Application>Microsoft Office PowerPoint</Application>
  <PresentationFormat>Widescreen</PresentationFormat>
  <Paragraphs>97</Paragraphs>
  <Slides>14</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14</vt:i4>
      </vt:variant>
    </vt:vector>
  </HeadingPairs>
  <TitlesOfParts>
    <vt:vector size="26" baseType="lpstr">
      <vt:lpstr>Arabic Typesetting</vt:lpstr>
      <vt:lpstr>Arial</vt:lpstr>
      <vt:lpstr>Arial Black</vt:lpstr>
      <vt:lpstr>Calibri</vt:lpstr>
      <vt:lpstr>Calibri Light</vt:lpstr>
      <vt:lpstr>Lucida Sans Unicode</vt:lpstr>
      <vt:lpstr>Perpetua</vt:lpstr>
      <vt:lpstr>Tahoma</vt:lpstr>
      <vt:lpstr>Times New Roman</vt:lpstr>
      <vt:lpstr>Wingdings</vt:lpstr>
      <vt:lpstr>Office Theme</vt:lpstr>
      <vt:lpstr>1_Office Theme</vt:lpstr>
      <vt:lpstr>  </vt:lpstr>
      <vt:lpstr>What is Takaful</vt:lpstr>
      <vt:lpstr>PowerPoint Presentation</vt:lpstr>
      <vt:lpstr>                        OPERATIONALISING TAKAFUL         With A Two-tier Contract (Tabarru’ &amp; Commercial)</vt:lpstr>
      <vt:lpstr>Difference Between Takaful and Insurance</vt:lpstr>
      <vt:lpstr> Takaful Regulatory Framework </vt:lpstr>
      <vt:lpstr>Management Responsibility</vt:lpstr>
      <vt:lpstr>TAKAFUL MEDICAL INSURANCE</vt:lpstr>
      <vt:lpstr>THE IMPORTANCE OF MEDICAL INSURANCE TO THE NATION</vt:lpstr>
      <vt:lpstr>Evacuation </vt:lpstr>
      <vt:lpstr>Evacuation </vt:lpstr>
      <vt:lpstr>CHALLENGES OF TAKAFUL MEDICAL</vt:lpstr>
      <vt:lpstr>CONCLUSSION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Joof Jaiz Takaful</dc:creator>
  <cp:lastModifiedBy>Momodou Musa Joof</cp:lastModifiedBy>
  <cp:revision>45</cp:revision>
  <cp:lastPrinted>2022-03-20T18:24:17Z</cp:lastPrinted>
  <dcterms:created xsi:type="dcterms:W3CDTF">2016-10-01T12:37:08Z</dcterms:created>
  <dcterms:modified xsi:type="dcterms:W3CDTF">2022-03-20T18:30:03Z</dcterms:modified>
</cp:coreProperties>
</file>